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7" r:id="rId3"/>
    <p:sldId id="271" r:id="rId4"/>
    <p:sldId id="257" r:id="rId5"/>
    <p:sldId id="303" r:id="rId6"/>
    <p:sldId id="258" r:id="rId7"/>
    <p:sldId id="304" r:id="rId8"/>
    <p:sldId id="305" r:id="rId9"/>
    <p:sldId id="261" r:id="rId10"/>
    <p:sldId id="262" r:id="rId11"/>
    <p:sldId id="263" r:id="rId12"/>
    <p:sldId id="264" r:id="rId13"/>
    <p:sldId id="306" r:id="rId14"/>
    <p:sldId id="307" r:id="rId15"/>
    <p:sldId id="265" r:id="rId16"/>
    <p:sldId id="308" r:id="rId17"/>
    <p:sldId id="266" r:id="rId18"/>
    <p:sldId id="302" r:id="rId19"/>
    <p:sldId id="300" r:id="rId20"/>
    <p:sldId id="299" r:id="rId21"/>
    <p:sldId id="309" r:id="rId22"/>
    <p:sldId id="268" r:id="rId23"/>
    <p:sldId id="298" r:id="rId24"/>
    <p:sldId id="310" r:id="rId25"/>
    <p:sldId id="311" r:id="rId26"/>
    <p:sldId id="301" r:id="rId27"/>
    <p:sldId id="312" r:id="rId28"/>
    <p:sldId id="313" r:id="rId29"/>
    <p:sldId id="315" r:id="rId30"/>
    <p:sldId id="316" r:id="rId31"/>
    <p:sldId id="314" r:id="rId32"/>
    <p:sldId id="317" r:id="rId33"/>
    <p:sldId id="295" r:id="rId34"/>
    <p:sldId id="318" r:id="rId35"/>
    <p:sldId id="294" r:id="rId36"/>
    <p:sldId id="293" r:id="rId37"/>
    <p:sldId id="296" r:id="rId38"/>
    <p:sldId id="319" r:id="rId39"/>
    <p:sldId id="320" r:id="rId40"/>
    <p:sldId id="321" r:id="rId41"/>
    <p:sldId id="292" r:id="rId42"/>
    <p:sldId id="291" r:id="rId43"/>
    <p:sldId id="267" r:id="rId44"/>
    <p:sldId id="280" r:id="rId45"/>
    <p:sldId id="288" r:id="rId46"/>
    <p:sldId id="28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7"/>
    <p:restoredTop sz="84477"/>
  </p:normalViewPr>
  <p:slideViewPr>
    <p:cSldViewPr snapToGrid="0" snapToObjects="1">
      <p:cViewPr>
        <p:scale>
          <a:sx n="70" d="100"/>
          <a:sy n="70" d="100"/>
        </p:scale>
        <p:origin x="18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B3925-1BFF-3044-BC85-C6886CAE6EDE}" type="datetimeFigureOut">
              <a:rPr lang="en-US" smtClean="0"/>
              <a:t>1/26/20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9396A-BC3D-F64E-AE0F-11F65C472FC4}" type="slidenum">
              <a:rPr lang="en-US" smtClean="0"/>
              <a:t>‹#›</a:t>
            </a:fld>
            <a:endParaRPr lang="en-US"/>
          </a:p>
        </p:txBody>
      </p:sp>
    </p:spTree>
    <p:extLst>
      <p:ext uri="{BB962C8B-B14F-4D97-AF65-F5344CB8AC3E}">
        <p14:creationId xmlns:p14="http://schemas.microsoft.com/office/powerpoint/2010/main" val="3925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previous chapters outlining the fundamentals of GIS and agent-based modelling, what are the benefits to linking these approaches?  How is this undertaken?  This chapter will explain loose and tight coupling critiquing the relative advantages and disadvantages of both. We present an overview of open source toolkits that can be used for the creation of geographically explicit agent-based models before providing a critical look at where and how GIS and ABM should be combined offering practical advice on best practice.</a:t>
            </a:r>
          </a:p>
          <a:p>
            <a:endParaRPr lang="en-US" dirty="0"/>
          </a:p>
        </p:txBody>
      </p:sp>
      <p:sp>
        <p:nvSpPr>
          <p:cNvPr id="4" name="Slide Number Placeholder 3"/>
          <p:cNvSpPr>
            <a:spLocks noGrp="1"/>
          </p:cNvSpPr>
          <p:nvPr>
            <p:ph type="sldNum" sz="quarter" idx="10"/>
          </p:nvPr>
        </p:nvSpPr>
        <p:spPr/>
        <p:txBody>
          <a:bodyPr/>
          <a:lstStyle/>
          <a:p>
            <a:fld id="{2689396A-BC3D-F64E-AE0F-11F65C472FC4}" type="slidenum">
              <a:rPr lang="en-US" smtClean="0"/>
              <a:t>1</a:t>
            </a:fld>
            <a:endParaRPr lang="en-US"/>
          </a:p>
        </p:txBody>
      </p:sp>
    </p:spTree>
    <p:extLst>
      <p:ext uri="{BB962C8B-B14F-4D97-AF65-F5344CB8AC3E}">
        <p14:creationId xmlns:p14="http://schemas.microsoft.com/office/powerpoint/2010/main" val="79761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42</a:t>
            </a:fld>
            <a:endParaRPr lang="en-US"/>
          </a:p>
        </p:txBody>
      </p:sp>
    </p:spTree>
    <p:extLst>
      <p:ext uri="{BB962C8B-B14F-4D97-AF65-F5344CB8AC3E}">
        <p14:creationId xmlns:p14="http://schemas.microsoft.com/office/powerpoint/2010/main" val="256042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Exporting raster data from a simple urban growth NetLogo model and </a:t>
            </a:r>
            <a:r>
              <a:rPr lang="en-US" sz="1200" kern="1200" dirty="0" err="1">
                <a:solidFill>
                  <a:schemeClr val="tx1"/>
                </a:solidFill>
                <a:effectLst/>
                <a:latin typeface="+mn-lt"/>
                <a:ea typeface="+mn-ea"/>
                <a:cs typeface="+mn-cs"/>
              </a:rPr>
              <a:t>visualising</a:t>
            </a:r>
            <a:r>
              <a:rPr lang="en-US" sz="1200" kern="1200" dirty="0">
                <a:solidFill>
                  <a:schemeClr val="tx1"/>
                </a:solidFill>
                <a:effectLst/>
                <a:latin typeface="+mn-lt"/>
                <a:ea typeface="+mn-ea"/>
                <a:cs typeface="+mn-cs"/>
              </a:rPr>
              <a:t> it in a GIS for further analysis. In this example the model ran for 100 time steps and the area </a:t>
            </a:r>
            <a:r>
              <a:rPr lang="en-US" sz="1200" kern="1200" dirty="0" err="1">
                <a:solidFill>
                  <a:schemeClr val="tx1"/>
                </a:solidFill>
                <a:effectLst/>
                <a:latin typeface="+mn-lt"/>
                <a:ea typeface="+mn-ea"/>
                <a:cs typeface="+mn-cs"/>
              </a:rPr>
              <a:t>urbanised</a:t>
            </a:r>
            <a:r>
              <a:rPr lang="en-US" sz="1200" kern="1200" dirty="0">
                <a:solidFill>
                  <a:schemeClr val="tx1"/>
                </a:solidFill>
                <a:effectLst/>
                <a:latin typeface="+mn-lt"/>
                <a:ea typeface="+mn-ea"/>
                <a:cs typeface="+mn-cs"/>
              </a:rPr>
              <a:t> went from 21% to 92%</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43</a:t>
            </a:fld>
            <a:endParaRPr lang="en-US"/>
          </a:p>
        </p:txBody>
      </p:sp>
    </p:spTree>
    <p:extLst>
      <p:ext uri="{BB962C8B-B14F-4D97-AF65-F5344CB8AC3E}">
        <p14:creationId xmlns:p14="http://schemas.microsoft.com/office/powerpoint/2010/main" val="30750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39912-AD5A-3446-9D0A-2EEACF1534CA}" type="slidenum">
              <a:rPr lang="en-US" smtClean="0"/>
              <a:t>44</a:t>
            </a:fld>
            <a:endParaRPr lang="en-US"/>
          </a:p>
        </p:txBody>
      </p:sp>
    </p:spTree>
    <p:extLst>
      <p:ext uri="{BB962C8B-B14F-4D97-AF65-F5344CB8AC3E}">
        <p14:creationId xmlns:p14="http://schemas.microsoft.com/office/powerpoint/2010/main" val="398074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a:t>
            </a:fld>
            <a:endParaRPr lang="en-US"/>
          </a:p>
        </p:txBody>
      </p:sp>
    </p:spTree>
    <p:extLst>
      <p:ext uri="{BB962C8B-B14F-4D97-AF65-F5344CB8AC3E}">
        <p14:creationId xmlns:p14="http://schemas.microsoft.com/office/powerpoint/2010/main" val="177103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simplest way to visualize the integration of geographical data and agent-based modelling is by taking a GIS view of the world</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a:t>
            </a:fld>
            <a:endParaRPr lang="en-US"/>
          </a:p>
        </p:txBody>
      </p:sp>
    </p:spTree>
    <p:extLst>
      <p:ext uri="{BB962C8B-B14F-4D97-AF65-F5344CB8AC3E}">
        <p14:creationId xmlns:p14="http://schemas.microsoft.com/office/powerpoint/2010/main" val="157136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19</a:t>
            </a:fld>
            <a:endParaRPr lang="en-US"/>
          </a:p>
        </p:txBody>
      </p:sp>
    </p:spTree>
    <p:extLst>
      <p:ext uri="{BB962C8B-B14F-4D97-AF65-F5344CB8AC3E}">
        <p14:creationId xmlns:p14="http://schemas.microsoft.com/office/powerpoint/2010/main" val="292261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simple pedestrian evacuation model where agents are exiting a room:</a:t>
            </a:r>
          </a:p>
          <a:p>
            <a:r>
              <a:rPr lang="en-US" sz="1200" kern="1200" dirty="0">
                <a:solidFill>
                  <a:schemeClr val="tx1"/>
                </a:solidFill>
                <a:effectLst/>
                <a:latin typeface="+mn-lt"/>
                <a:ea typeface="+mn-ea"/>
                <a:cs typeface="+mn-cs"/>
              </a:rPr>
              <a:t>(A) initial starting conditions where the red dots represent agents and the blue represent a</a:t>
            </a:r>
          </a:p>
          <a:p>
            <a:r>
              <a:rPr lang="en-US" sz="1200" kern="1200" dirty="0">
                <a:solidFill>
                  <a:schemeClr val="tx1"/>
                </a:solidFill>
                <a:effectLst/>
                <a:latin typeface="+mn-lt"/>
                <a:ea typeface="+mn-ea"/>
                <a:cs typeface="+mn-cs"/>
              </a:rPr>
              <a:t>cost surface; </a:t>
            </a:r>
          </a:p>
          <a:p>
            <a:r>
              <a:rPr lang="en-US" sz="1200" kern="1200" dirty="0">
                <a:solidFill>
                  <a:schemeClr val="tx1"/>
                </a:solidFill>
                <a:effectLst/>
                <a:latin typeface="+mn-lt"/>
                <a:ea typeface="+mn-ea"/>
                <a:cs typeface="+mn-cs"/>
              </a:rPr>
              <a:t>(B) pedestrian paths when the door is one cell wide, </a:t>
            </a:r>
          </a:p>
          <a:p>
            <a:r>
              <a:rPr lang="en-US" sz="1200" kern="1200" dirty="0">
                <a:solidFill>
                  <a:schemeClr val="tx1"/>
                </a:solidFill>
                <a:effectLst/>
                <a:latin typeface="+mn-lt"/>
                <a:ea typeface="+mn-ea"/>
                <a:cs typeface="+mn-cs"/>
              </a:rPr>
              <a:t>(C) pedestrian paths when the door is two cells wide</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20</a:t>
            </a:fld>
            <a:endParaRPr lang="en-US"/>
          </a:p>
        </p:txBody>
      </p:sp>
    </p:spTree>
    <p:extLst>
      <p:ext uri="{BB962C8B-B14F-4D97-AF65-F5344CB8AC3E}">
        <p14:creationId xmlns:p14="http://schemas.microsoft.com/office/powerpoint/2010/main" val="198732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Simple pedestrian model: CAD floor plans of a building (A) are converted into a raster layer (B) and are used as the environment for the agent-based model; (C) shows the simulation running with agents (red) who are exiting the building and leaving behind walking traces (grey)</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22</a:t>
            </a:fld>
            <a:endParaRPr lang="en-US"/>
          </a:p>
        </p:txBody>
      </p:sp>
    </p:spTree>
    <p:extLst>
      <p:ext uri="{BB962C8B-B14F-4D97-AF65-F5344CB8AC3E}">
        <p14:creationId xmlns:p14="http://schemas.microsoft.com/office/powerpoint/2010/main" val="19227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23</a:t>
            </a:fld>
            <a:endParaRPr lang="en-US"/>
          </a:p>
        </p:txBody>
      </p:sp>
    </p:spTree>
    <p:extLst>
      <p:ext uri="{BB962C8B-B14F-4D97-AF65-F5344CB8AC3E}">
        <p14:creationId xmlns:p14="http://schemas.microsoft.com/office/powerpoint/2010/main" val="20764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Instantiation of a segregation model where each agent is created from attribute information and (B) the resulting end state when all agents are satisfied with their </a:t>
            </a:r>
            <a:r>
              <a:rPr lang="en-US" sz="1200" kern="1200" dirty="0" err="1">
                <a:solidFill>
                  <a:schemeClr val="tx1"/>
                </a:solidFill>
                <a:effectLst/>
                <a:latin typeface="+mn-lt"/>
                <a:ea typeface="+mn-ea"/>
                <a:cs typeface="+mn-cs"/>
              </a:rPr>
              <a:t>neighbourhood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36</a:t>
            </a:fld>
            <a:endParaRPr lang="en-US"/>
          </a:p>
        </p:txBody>
      </p:sp>
    </p:spTree>
    <p:extLst>
      <p:ext uri="{BB962C8B-B14F-4D97-AF65-F5344CB8AC3E}">
        <p14:creationId xmlns:p14="http://schemas.microsoft.com/office/powerpoint/2010/main" val="373605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9396A-BC3D-F64E-AE0F-11F65C472FC4}" type="slidenum">
              <a:rPr lang="en-US" smtClean="0"/>
              <a:t>41</a:t>
            </a:fld>
            <a:endParaRPr lang="en-US"/>
          </a:p>
        </p:txBody>
      </p:sp>
    </p:spTree>
    <p:extLst>
      <p:ext uri="{BB962C8B-B14F-4D97-AF65-F5344CB8AC3E}">
        <p14:creationId xmlns:p14="http://schemas.microsoft.com/office/powerpoint/2010/main" val="419169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1/26/20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1/26/20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UrbanGrowth"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_Model_Grid"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abmgis/abmgis/tree/master/Chapter06-IntegratingABMandGIS/Models/Pedestrians_Exiting_Building"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Rainfal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cl.northwestern.edu/netlogo/models/GrandCany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Segregation_DC_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2"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bmgis/abmgis/tree/master/Chapter06-IntegratingABMandGIS/Models/PatchSiz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ites.google.com/site/crookssegregation/hom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Segregation_DC_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abmgis/abmgis/tree/master/Chapter06-IntegratingABMandGIS/Models/UrbanGrowth"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etLogo/GIS-Extension" TargetMode="External"/><Relationship Id="rId2" Type="http://schemas.openxmlformats.org/officeDocument/2006/relationships/hyperlink" Target="https://ccl.northwestern.edu/netlogo/docs/gis.html" TargetMode="External"/><Relationship Id="rId1" Type="http://schemas.openxmlformats.org/officeDocument/2006/relationships/slideLayout" Target="../slideLayouts/slideLayout2.xml"/><Relationship Id="rId4" Type="http://schemas.openxmlformats.org/officeDocument/2006/relationships/hyperlink" Target="https://simulatingcomplexity.wordpress.com/2014/08/20/turtles-in-space-integrating-gis-and-netlogo"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abmgis/abmgis/tree/master/Chapter06-IntegratingABMandG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CD08E-D72A-7F46-A23F-418AB28E2E2A}"/>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6</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Integrating Agent-Based Modelling and GIS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25CB-B7C6-BD49-A901-DC1BD4635CE0}"/>
              </a:ext>
            </a:extLst>
          </p:cNvPr>
          <p:cNvSpPr>
            <a:spLocks noGrp="1"/>
          </p:cNvSpPr>
          <p:nvPr>
            <p:ph type="title"/>
          </p:nvPr>
        </p:nvSpPr>
        <p:spPr/>
        <p:txBody>
          <a:bodyPr/>
          <a:lstStyle/>
          <a:p>
            <a:r>
              <a:rPr lang="en-US" dirty="0"/>
              <a:t>A Selection of Repast Models</a:t>
            </a:r>
          </a:p>
        </p:txBody>
      </p:sp>
      <p:pic>
        <p:nvPicPr>
          <p:cNvPr id="5" name="Content Placeholder 4">
            <a:extLst>
              <a:ext uri="{FF2B5EF4-FFF2-40B4-BE49-F238E27FC236}">
                <a16:creationId xmlns:a16="http://schemas.microsoft.com/office/drawing/2014/main" id="{9A9D6BD8-190E-5B4F-93CA-7007CB523A69}"/>
              </a:ext>
            </a:extLst>
          </p:cNvPr>
          <p:cNvPicPr>
            <a:picLocks noGrp="1" noChangeAspect="1"/>
          </p:cNvPicPr>
          <p:nvPr>
            <p:ph idx="1"/>
          </p:nvPr>
        </p:nvPicPr>
        <p:blipFill>
          <a:blip r:embed="rId2"/>
          <a:stretch>
            <a:fillRect/>
          </a:stretch>
        </p:blipFill>
        <p:spPr>
          <a:xfrm>
            <a:off x="1263126" y="1825625"/>
            <a:ext cx="9665748" cy="4351338"/>
          </a:xfrm>
        </p:spPr>
      </p:pic>
      <p:sp>
        <p:nvSpPr>
          <p:cNvPr id="6" name="TextBox 5">
            <a:extLst>
              <a:ext uri="{FF2B5EF4-FFF2-40B4-BE49-F238E27FC236}">
                <a16:creationId xmlns:a16="http://schemas.microsoft.com/office/drawing/2014/main" id="{68596017-A5DD-A743-B12A-767E0AF5309C}"/>
              </a:ext>
            </a:extLst>
          </p:cNvPr>
          <p:cNvSpPr txBox="1"/>
          <p:nvPr/>
        </p:nvSpPr>
        <p:spPr>
          <a:xfrm>
            <a:off x="164592" y="6169709"/>
            <a:ext cx="12027408" cy="646331"/>
          </a:xfrm>
          <a:prstGeom prst="rect">
            <a:avLst/>
          </a:prstGeom>
          <a:noFill/>
        </p:spPr>
        <p:txBody>
          <a:bodyPr wrap="square" rtlCol="0">
            <a:spAutoFit/>
          </a:bodyPr>
          <a:lstStyle/>
          <a:p>
            <a:r>
              <a:rPr lang="en-US" dirty="0"/>
              <a:t>Examples of vector agent-based models in </a:t>
            </a:r>
            <a:r>
              <a:rPr lang="en-US" dirty="0" err="1"/>
              <a:t>Simphony</a:t>
            </a:r>
            <a:r>
              <a:rPr lang="en-US" dirty="0"/>
              <a:t>. (A) Agents (red stars) moving along on sidewalks (grey Lines). (B) An agent-based model overlaid on NASA world wind (Source: Repast, 2016)</a:t>
            </a:r>
          </a:p>
        </p:txBody>
      </p:sp>
    </p:spTree>
    <p:extLst>
      <p:ext uri="{BB962C8B-B14F-4D97-AF65-F5344CB8AC3E}">
        <p14:creationId xmlns:p14="http://schemas.microsoft.com/office/powerpoint/2010/main" val="833412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D025-1C90-D346-A0EB-C1F265F6B75E}"/>
              </a:ext>
            </a:extLst>
          </p:cNvPr>
          <p:cNvSpPr>
            <a:spLocks noGrp="1"/>
          </p:cNvSpPr>
          <p:nvPr>
            <p:ph type="title"/>
          </p:nvPr>
        </p:nvSpPr>
        <p:spPr>
          <a:xfrm>
            <a:off x="838200" y="365125"/>
            <a:ext cx="5599176" cy="1325563"/>
          </a:xfrm>
        </p:spPr>
        <p:txBody>
          <a:bodyPr/>
          <a:lstStyle/>
          <a:p>
            <a:r>
              <a:rPr lang="en-US" dirty="0"/>
              <a:t>A Selection of NetLogo Models</a:t>
            </a:r>
          </a:p>
        </p:txBody>
      </p:sp>
      <p:pic>
        <p:nvPicPr>
          <p:cNvPr id="6" name="Content Placeholder 5">
            <a:extLst>
              <a:ext uri="{FF2B5EF4-FFF2-40B4-BE49-F238E27FC236}">
                <a16:creationId xmlns:a16="http://schemas.microsoft.com/office/drawing/2014/main" id="{E549785F-E522-6C45-844D-21827DACCA63}"/>
              </a:ext>
            </a:extLst>
          </p:cNvPr>
          <p:cNvPicPr>
            <a:picLocks noGrp="1" noChangeAspect="1"/>
          </p:cNvPicPr>
          <p:nvPr>
            <p:ph idx="1"/>
          </p:nvPr>
        </p:nvPicPr>
        <p:blipFill>
          <a:blip r:embed="rId2"/>
          <a:stretch>
            <a:fillRect/>
          </a:stretch>
        </p:blipFill>
        <p:spPr>
          <a:xfrm>
            <a:off x="6638544" y="0"/>
            <a:ext cx="5398968" cy="6853546"/>
          </a:xfrm>
        </p:spPr>
      </p:pic>
      <p:sp>
        <p:nvSpPr>
          <p:cNvPr id="4" name="TextBox 3">
            <a:extLst>
              <a:ext uri="{FF2B5EF4-FFF2-40B4-BE49-F238E27FC236}">
                <a16:creationId xmlns:a16="http://schemas.microsoft.com/office/drawing/2014/main" id="{7E9332EF-BFEF-EF42-B1B2-4B09D53ADF61}"/>
              </a:ext>
            </a:extLst>
          </p:cNvPr>
          <p:cNvSpPr txBox="1"/>
          <p:nvPr/>
        </p:nvSpPr>
        <p:spPr>
          <a:xfrm>
            <a:off x="826468" y="2226444"/>
            <a:ext cx="4726990" cy="2862322"/>
          </a:xfrm>
          <a:prstGeom prst="rect">
            <a:avLst/>
          </a:prstGeom>
          <a:noFill/>
        </p:spPr>
        <p:txBody>
          <a:bodyPr wrap="square" rtlCol="0">
            <a:spAutoFit/>
          </a:bodyPr>
          <a:lstStyle/>
          <a:p>
            <a:r>
              <a:rPr lang="en-US" dirty="0"/>
              <a:t>A selection of geographically explicit agent-based models utilizing NetLogo</a:t>
            </a:r>
          </a:p>
          <a:p>
            <a:pPr marL="342900" indent="-342900">
              <a:buFont typeface="+mj-lt"/>
              <a:buAutoNum type="alphaLcPeriod"/>
            </a:pPr>
            <a:r>
              <a:rPr lang="en-US" dirty="0"/>
              <a:t>Rainfall where rain (blue) falls and flows to a lower elevation based on a digital elevation model captured in 2 and 3D. </a:t>
            </a:r>
          </a:p>
          <a:p>
            <a:pPr marL="342900" indent="-342900">
              <a:buFont typeface="+mj-lt"/>
              <a:buAutoNum type="alphaLcPeriod"/>
            </a:pPr>
            <a:r>
              <a:rPr lang="en-US" dirty="0"/>
              <a:t>Agents (white) moving along on sidewalks (orange). </a:t>
            </a:r>
          </a:p>
          <a:p>
            <a:pPr marL="342900" indent="-342900">
              <a:buFont typeface="+mj-lt"/>
              <a:buAutoNum type="alphaLcPeriod"/>
            </a:pPr>
            <a:r>
              <a:rPr lang="en-US" dirty="0"/>
              <a:t>Schelling type model using census areas in Washington DC as their spatial environment. </a:t>
            </a:r>
          </a:p>
          <a:p>
            <a:pPr marL="342900" indent="-342900">
              <a:buFont typeface="+mj-lt"/>
              <a:buAutoNum type="alphaLcPeriod"/>
            </a:pPr>
            <a:r>
              <a:rPr lang="en-US" dirty="0"/>
              <a:t>Commuting along a road network.</a:t>
            </a:r>
          </a:p>
        </p:txBody>
      </p:sp>
    </p:spTree>
    <p:extLst>
      <p:ext uri="{BB962C8B-B14F-4D97-AF65-F5344CB8AC3E}">
        <p14:creationId xmlns:p14="http://schemas.microsoft.com/office/powerpoint/2010/main" val="360146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95B-8425-0C4A-96E3-CD02977A3F7A}"/>
              </a:ext>
            </a:extLst>
          </p:cNvPr>
          <p:cNvSpPr>
            <a:spLocks noGrp="1"/>
          </p:cNvSpPr>
          <p:nvPr>
            <p:ph type="title"/>
          </p:nvPr>
        </p:nvSpPr>
        <p:spPr/>
        <p:txBody>
          <a:bodyPr/>
          <a:lstStyle/>
          <a:p>
            <a:r>
              <a:rPr lang="en-US" dirty="0"/>
              <a:t>A Selection of GAMA Models</a:t>
            </a:r>
          </a:p>
        </p:txBody>
      </p:sp>
      <p:pic>
        <p:nvPicPr>
          <p:cNvPr id="6" name="Content Placeholder 5">
            <a:extLst>
              <a:ext uri="{FF2B5EF4-FFF2-40B4-BE49-F238E27FC236}">
                <a16:creationId xmlns:a16="http://schemas.microsoft.com/office/drawing/2014/main" id="{D9C2880F-F9F4-E646-824B-2775ECDECF22}"/>
              </a:ext>
            </a:extLst>
          </p:cNvPr>
          <p:cNvPicPr>
            <a:picLocks noGrp="1" noChangeAspect="1"/>
          </p:cNvPicPr>
          <p:nvPr>
            <p:ph idx="1"/>
          </p:nvPr>
        </p:nvPicPr>
        <p:blipFill>
          <a:blip r:embed="rId2"/>
          <a:stretch>
            <a:fillRect/>
          </a:stretch>
        </p:blipFill>
        <p:spPr>
          <a:xfrm>
            <a:off x="2736850" y="1386712"/>
            <a:ext cx="6838496" cy="4794631"/>
          </a:xfrm>
        </p:spPr>
      </p:pic>
      <p:sp>
        <p:nvSpPr>
          <p:cNvPr id="4" name="TextBox 3">
            <a:extLst>
              <a:ext uri="{FF2B5EF4-FFF2-40B4-BE49-F238E27FC236}">
                <a16:creationId xmlns:a16="http://schemas.microsoft.com/office/drawing/2014/main" id="{775EC279-CD4E-7D45-AF83-5A00BAF39D2A}"/>
              </a:ext>
            </a:extLst>
          </p:cNvPr>
          <p:cNvSpPr txBox="1"/>
          <p:nvPr/>
        </p:nvSpPr>
        <p:spPr>
          <a:xfrm>
            <a:off x="207264" y="6169709"/>
            <a:ext cx="11777471" cy="646331"/>
          </a:xfrm>
          <a:prstGeom prst="rect">
            <a:avLst/>
          </a:prstGeom>
          <a:noFill/>
        </p:spPr>
        <p:txBody>
          <a:bodyPr wrap="square" rtlCol="0">
            <a:spAutoFit/>
          </a:bodyPr>
          <a:lstStyle/>
          <a:p>
            <a:pPr algn="ctr"/>
            <a:r>
              <a:rPr lang="en-US" dirty="0"/>
              <a:t>GAMA platform: Advanced visualization of simulations (A and B). (C) Built in charting and functions. (D) User interface (Source: GAMA, 2016).</a:t>
            </a:r>
          </a:p>
        </p:txBody>
      </p:sp>
    </p:spTree>
    <p:extLst>
      <p:ext uri="{BB962C8B-B14F-4D97-AF65-F5344CB8AC3E}">
        <p14:creationId xmlns:p14="http://schemas.microsoft.com/office/powerpoint/2010/main" val="758770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7494-399D-F841-B4E3-FA38E16B37DA}"/>
              </a:ext>
            </a:extLst>
          </p:cNvPr>
          <p:cNvSpPr>
            <a:spLocks noGrp="1"/>
          </p:cNvSpPr>
          <p:nvPr>
            <p:ph type="title"/>
          </p:nvPr>
        </p:nvSpPr>
        <p:spPr/>
        <p:txBody>
          <a:bodyPr/>
          <a:lstStyle/>
          <a:p>
            <a:r>
              <a:rPr lang="en-US" dirty="0"/>
              <a:t>Integrating GIS Data into Agent-Based Models</a:t>
            </a:r>
          </a:p>
        </p:txBody>
      </p:sp>
      <p:sp>
        <p:nvSpPr>
          <p:cNvPr id="3" name="Content Placeholder 2">
            <a:extLst>
              <a:ext uri="{FF2B5EF4-FFF2-40B4-BE49-F238E27FC236}">
                <a16:creationId xmlns:a16="http://schemas.microsoft.com/office/drawing/2014/main" id="{FCB259AF-FA5B-DC44-8C1C-631E6BB28069}"/>
              </a:ext>
            </a:extLst>
          </p:cNvPr>
          <p:cNvSpPr>
            <a:spLocks noGrp="1"/>
          </p:cNvSpPr>
          <p:nvPr>
            <p:ph idx="1"/>
          </p:nvPr>
        </p:nvSpPr>
        <p:spPr/>
        <p:txBody>
          <a:bodyPr>
            <a:normAutofit fontScale="70000" lnSpcReduction="20000"/>
          </a:bodyPr>
          <a:lstStyle/>
          <a:p>
            <a:r>
              <a:rPr lang="en-US" dirty="0"/>
              <a:t>Space in agent-based models can range from abstract, as in the Schelling model, to geographically explicit either through the use of vector or raster data structures.</a:t>
            </a:r>
          </a:p>
          <a:p>
            <a:r>
              <a:rPr lang="en-US" dirty="0"/>
              <a:t>Traditionally many researchers focused on cell-based models, while more recently vector-based models have emerged, as well as combinations of the two.</a:t>
            </a:r>
          </a:p>
          <a:p>
            <a:r>
              <a:rPr lang="en-US" dirty="0"/>
              <a:t>The way in which space is represented within a model will depend on the data model used (e.g. raster or vector). </a:t>
            </a:r>
          </a:p>
          <a:p>
            <a:r>
              <a:rPr lang="en-US" dirty="0"/>
              <a:t>Models using </a:t>
            </a:r>
            <a:r>
              <a:rPr lang="en-US" i="1" dirty="0"/>
              <a:t>Raster</a:t>
            </a:r>
            <a:r>
              <a:rPr lang="en-US" dirty="0"/>
              <a:t> data </a:t>
            </a:r>
          </a:p>
          <a:p>
            <a:pPr lvl="1"/>
            <a:r>
              <a:rPr lang="en-US" dirty="0"/>
              <a:t>Often are termed </a:t>
            </a:r>
            <a:r>
              <a:rPr lang="en-US" i="1" dirty="0"/>
              <a:t>discrete</a:t>
            </a:r>
            <a:r>
              <a:rPr lang="en-US" dirty="0"/>
              <a:t>; </a:t>
            </a:r>
          </a:p>
          <a:p>
            <a:pPr lvl="2"/>
            <a:r>
              <a:rPr lang="en-US" dirty="0"/>
              <a:t>I.e. the movements of agents are restricted to a discrete number of cells. </a:t>
            </a:r>
          </a:p>
          <a:p>
            <a:pPr lvl="1"/>
            <a:r>
              <a:rPr lang="en-US" dirty="0"/>
              <a:t>Geometry can be represented only coarsely, and neighborhoods are often based on cell neighbors </a:t>
            </a:r>
          </a:p>
          <a:p>
            <a:r>
              <a:rPr lang="en-US" dirty="0"/>
              <a:t>Models using </a:t>
            </a:r>
            <a:r>
              <a:rPr lang="en-US" i="1" dirty="0"/>
              <a:t>Vector</a:t>
            </a:r>
            <a:r>
              <a:rPr lang="en-US" dirty="0"/>
              <a:t> data </a:t>
            </a:r>
          </a:p>
          <a:p>
            <a:pPr lvl="1"/>
            <a:r>
              <a:rPr lang="en-US" dirty="0"/>
              <a:t>Often termed </a:t>
            </a:r>
            <a:r>
              <a:rPr lang="en-US" i="1" dirty="0"/>
              <a:t>continuous;</a:t>
            </a:r>
            <a:r>
              <a:rPr lang="en-US" dirty="0"/>
              <a:t> </a:t>
            </a:r>
          </a:p>
          <a:p>
            <a:pPr lvl="2"/>
            <a:r>
              <a:rPr lang="en-US" dirty="0"/>
              <a:t>i.e. agents’ locations, and those of other objects, can take any location (within the bounds of precision offered by floating-point numbers). </a:t>
            </a:r>
          </a:p>
          <a:p>
            <a:pPr lvl="1"/>
            <a:r>
              <a:rPr lang="en-US" dirty="0"/>
              <a:t>Allows s for a more precise representation of geometry. Agents’ neighborhoods in continuous space are often based on a buffer of a specified distance around them.</a:t>
            </a:r>
          </a:p>
          <a:p>
            <a:endParaRPr lang="en-US" dirty="0"/>
          </a:p>
        </p:txBody>
      </p:sp>
    </p:spTree>
    <p:extLst>
      <p:ext uri="{BB962C8B-B14F-4D97-AF65-F5344CB8AC3E}">
        <p14:creationId xmlns:p14="http://schemas.microsoft.com/office/powerpoint/2010/main" val="238286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34A2-B88A-7A4A-83FE-F4FB8BEA4BA2}"/>
              </a:ext>
            </a:extLst>
          </p:cNvPr>
          <p:cNvSpPr>
            <a:spLocks noGrp="1"/>
          </p:cNvSpPr>
          <p:nvPr>
            <p:ph type="title"/>
          </p:nvPr>
        </p:nvSpPr>
        <p:spPr/>
        <p:txBody>
          <a:bodyPr/>
          <a:lstStyle/>
          <a:p>
            <a:r>
              <a:rPr lang="en-US" dirty="0"/>
              <a:t>NetLogo’s GIS extension</a:t>
            </a:r>
          </a:p>
        </p:txBody>
      </p:sp>
      <p:sp>
        <p:nvSpPr>
          <p:cNvPr id="3" name="Content Placeholder 2">
            <a:extLst>
              <a:ext uri="{FF2B5EF4-FFF2-40B4-BE49-F238E27FC236}">
                <a16:creationId xmlns:a16="http://schemas.microsoft.com/office/drawing/2014/main" id="{051A5973-D346-1045-A714-9E1539CB843D}"/>
              </a:ext>
            </a:extLst>
          </p:cNvPr>
          <p:cNvSpPr>
            <a:spLocks noGrp="1"/>
          </p:cNvSpPr>
          <p:nvPr>
            <p:ph idx="1"/>
          </p:nvPr>
        </p:nvSpPr>
        <p:spPr/>
        <p:txBody>
          <a:bodyPr>
            <a:normAutofit/>
          </a:bodyPr>
          <a:lstStyle/>
          <a:p>
            <a:r>
              <a:rPr lang="en-US" dirty="0"/>
              <a:t>NetLogo’s GIS extension provides support for reading both vector data (in the form of ESRI shapefiles) and raster data (in the form of ESRI ASCII grid files). </a:t>
            </a:r>
          </a:p>
          <a:p>
            <a:r>
              <a:rPr lang="en-US" dirty="0"/>
              <a:t>The </a:t>
            </a:r>
            <a:r>
              <a:rPr lang="en-US" dirty="0">
                <a:hlinkClick r:id="rId2"/>
              </a:rPr>
              <a:t>NetLogo documentation </a:t>
            </a:r>
            <a:r>
              <a:rPr lang="en-US" dirty="0"/>
              <a:t>states: ‘This extension adds GIS (Geographic Information Systems) support to NetLogo. It provides the ability to load vector GIS data (points, lines, and polygons), and raster GIS data (grids) into your model.’</a:t>
            </a:r>
          </a:p>
          <a:p>
            <a:r>
              <a:rPr lang="en-US" dirty="0"/>
              <a:t>As with all NetLogo extensions, the model needs to ‘activate’ it with the following line at the beginning of the model code:</a:t>
            </a:r>
          </a:p>
          <a:p>
            <a:pPr marL="457200" lvl="1" indent="0">
              <a:buNone/>
            </a:pPr>
            <a:r>
              <a:rPr lang="en-US" dirty="0">
                <a:latin typeface="Courier" pitchFamily="2" charset="0"/>
              </a:rPr>
              <a:t>extensions</a:t>
            </a:r>
            <a:r>
              <a:rPr lang="en-US" b="1" dirty="0">
                <a:solidFill>
                  <a:srgbClr val="0000FF"/>
                </a:solidFill>
                <a:latin typeface="Courier" pitchFamily="2" charset="0"/>
              </a:rPr>
              <a:t>[</a:t>
            </a:r>
            <a:r>
              <a:rPr lang="en-US" dirty="0" err="1">
                <a:latin typeface="Courier" pitchFamily="2" charset="0"/>
              </a:rPr>
              <a:t>gis</a:t>
            </a:r>
            <a:r>
              <a:rPr lang="en-US" b="1" dirty="0">
                <a:solidFill>
                  <a:srgbClr val="0000FF"/>
                </a:solidFill>
                <a:latin typeface="Courier" pitchFamily="2" charset="0"/>
              </a:rPr>
              <a:t>]</a:t>
            </a:r>
            <a:endParaRPr lang="en-US" dirty="0">
              <a:latin typeface="Courier" pitchFamily="2" charset="0"/>
            </a:endParaRPr>
          </a:p>
          <a:p>
            <a:endParaRPr lang="en-US" dirty="0"/>
          </a:p>
          <a:p>
            <a:endParaRPr lang="en-US" dirty="0"/>
          </a:p>
        </p:txBody>
      </p:sp>
    </p:spTree>
    <p:extLst>
      <p:ext uri="{BB962C8B-B14F-4D97-AF65-F5344CB8AC3E}">
        <p14:creationId xmlns:p14="http://schemas.microsoft.com/office/powerpoint/2010/main" val="250007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93F-97B1-D540-9363-1FA889589783}"/>
              </a:ext>
            </a:extLst>
          </p:cNvPr>
          <p:cNvSpPr>
            <a:spLocks noGrp="1"/>
          </p:cNvSpPr>
          <p:nvPr>
            <p:ph type="title"/>
          </p:nvPr>
        </p:nvSpPr>
        <p:spPr/>
        <p:txBody>
          <a:bodyPr/>
          <a:lstStyle/>
          <a:p>
            <a:r>
              <a:rPr lang="en-US" dirty="0"/>
              <a:t>Using Raster Data in NetLogo</a:t>
            </a:r>
          </a:p>
        </p:txBody>
      </p:sp>
      <p:sp>
        <p:nvSpPr>
          <p:cNvPr id="3" name="Content Placeholder 2">
            <a:extLst>
              <a:ext uri="{FF2B5EF4-FFF2-40B4-BE49-F238E27FC236}">
                <a16:creationId xmlns:a16="http://schemas.microsoft.com/office/drawing/2014/main" id="{34C95E30-8308-5042-B7A9-B81D432E8357}"/>
              </a:ext>
            </a:extLst>
          </p:cNvPr>
          <p:cNvSpPr>
            <a:spLocks noGrp="1"/>
          </p:cNvSpPr>
          <p:nvPr>
            <p:ph idx="1"/>
          </p:nvPr>
        </p:nvSpPr>
        <p:spPr/>
        <p:txBody>
          <a:bodyPr>
            <a:normAutofit fontScale="92500" lnSpcReduction="10000"/>
          </a:bodyPr>
          <a:lstStyle/>
          <a:p>
            <a:r>
              <a:rPr lang="en-US" dirty="0"/>
              <a:t>In cellular space models, the world is divided up into a series of cells (analogous to the raster data model)</a:t>
            </a:r>
          </a:p>
          <a:p>
            <a:r>
              <a:rPr lang="en-US" dirty="0"/>
              <a:t>In a cellular space, agents’ movements are restricted to one of these discrete cells. </a:t>
            </a:r>
          </a:p>
          <a:p>
            <a:pPr lvl="1"/>
            <a:r>
              <a:rPr lang="en-US" dirty="0"/>
              <a:t>E.g. The Schelling Segregation model </a:t>
            </a:r>
          </a:p>
          <a:p>
            <a:r>
              <a:rPr lang="en-US" dirty="0"/>
              <a:t>Generally all cells (or ‘patches’ in NetLogo speak) are the same shape. </a:t>
            </a:r>
          </a:p>
          <a:p>
            <a:r>
              <a:rPr lang="en-US" dirty="0"/>
              <a:t>Such a representation of space has similarities to that of cellular automata (CA) models </a:t>
            </a:r>
          </a:p>
          <a:p>
            <a:r>
              <a:rPr lang="en-US" dirty="0"/>
              <a:t>In cell-based models, an agent’s neighborhood is often calculated using Moore or von Neumann neighborhoods, or variations of these which can be weighted to account for distance from the agent .</a:t>
            </a:r>
          </a:p>
        </p:txBody>
      </p:sp>
    </p:spTree>
    <p:extLst>
      <p:ext uri="{BB962C8B-B14F-4D97-AF65-F5344CB8AC3E}">
        <p14:creationId xmlns:p14="http://schemas.microsoft.com/office/powerpoint/2010/main" val="29693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283E-C911-6C43-8958-9E786743AE79}"/>
              </a:ext>
            </a:extLst>
          </p:cNvPr>
          <p:cNvSpPr>
            <a:spLocks noGrp="1"/>
          </p:cNvSpPr>
          <p:nvPr>
            <p:ph type="title"/>
          </p:nvPr>
        </p:nvSpPr>
        <p:spPr/>
        <p:txBody>
          <a:bodyPr>
            <a:normAutofit fontScale="90000"/>
          </a:bodyPr>
          <a:lstStyle/>
          <a:p>
            <a:r>
              <a:rPr lang="en-US" dirty="0"/>
              <a:t>Finding turtles or patches within von Neumann (8) or Moore (4) neighborhoods in NetLogo</a:t>
            </a:r>
          </a:p>
        </p:txBody>
      </p:sp>
      <p:sp>
        <p:nvSpPr>
          <p:cNvPr id="3" name="Content Placeholder 2">
            <a:extLst>
              <a:ext uri="{FF2B5EF4-FFF2-40B4-BE49-F238E27FC236}">
                <a16:creationId xmlns:a16="http://schemas.microsoft.com/office/drawing/2014/main" id="{163BAE7B-50E2-AB43-93BE-C33238EA4D24}"/>
              </a:ext>
            </a:extLst>
          </p:cNvPr>
          <p:cNvSpPr>
            <a:spLocks noGrp="1"/>
          </p:cNvSpPr>
          <p:nvPr>
            <p:ph idx="1"/>
          </p:nvPr>
        </p:nvSpPr>
        <p:spPr/>
        <p:txBody>
          <a:bodyPr>
            <a:normAutofit/>
          </a:bodyPr>
          <a:lstStyle/>
          <a:p>
            <a:pPr marL="0" indent="0">
              <a:buNone/>
            </a:pPr>
            <a:r>
              <a:rPr lang="en-US" sz="2000" dirty="0">
                <a:solidFill>
                  <a:srgbClr val="248F71"/>
                </a:solidFill>
                <a:latin typeface="Helvetica" pitchFamily="2" charset="0"/>
              </a:rPr>
              <a:t>;; Examples of finding neighbors in NetLogo (these are either patch or turtle context)</a:t>
            </a:r>
          </a:p>
          <a:p>
            <a:pPr marL="0" indent="0">
              <a:buNone/>
            </a:pPr>
            <a:r>
              <a:rPr lang="en-US" sz="2000" dirty="0">
                <a:solidFill>
                  <a:srgbClr val="248F71"/>
                </a:solidFill>
                <a:latin typeface="Helvetica" pitchFamily="2" charset="0"/>
              </a:rPr>
              <a:t>;; Ask the eight von Neumann neighboring patches to turn blue:</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neighbors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blue </a:t>
            </a:r>
            <a:r>
              <a:rPr lang="en-US" sz="2000" dirty="0">
                <a:solidFill>
                  <a:srgbClr val="1E3BFF"/>
                </a:solidFill>
                <a:latin typeface="Helvetica" pitchFamily="2" charset="0"/>
              </a:rPr>
              <a:t>]</a:t>
            </a:r>
          </a:p>
          <a:p>
            <a:pPr marL="0" indent="0">
              <a:buNone/>
            </a:pPr>
            <a:endParaRPr lang="en-US" sz="2000" dirty="0">
              <a:solidFill>
                <a:srgbClr val="248F71"/>
              </a:solidFill>
              <a:latin typeface="Helvetica" pitchFamily="2" charset="0"/>
            </a:endParaRPr>
          </a:p>
          <a:p>
            <a:pPr marL="0" indent="0">
              <a:buNone/>
            </a:pPr>
            <a:r>
              <a:rPr lang="en-US" sz="2000" dirty="0">
                <a:solidFill>
                  <a:srgbClr val="248F71"/>
                </a:solidFill>
                <a:latin typeface="Helvetica" pitchFamily="2" charset="0"/>
              </a:rPr>
              <a:t>;; Ask all turtles on neighboring patches to turn brown</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turtles-on neighbors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brown </a:t>
            </a:r>
            <a:r>
              <a:rPr lang="en-US" sz="2000" dirty="0">
                <a:solidFill>
                  <a:srgbClr val="1E3BFF"/>
                </a:solidFill>
                <a:latin typeface="Helvetica" pitchFamily="2" charset="0"/>
              </a:rPr>
              <a:t>]</a:t>
            </a:r>
          </a:p>
          <a:p>
            <a:pPr marL="0" indent="0">
              <a:buNone/>
            </a:pPr>
            <a:endParaRPr lang="en-US" sz="2000" dirty="0">
              <a:solidFill>
                <a:srgbClr val="248F71"/>
              </a:solidFill>
              <a:latin typeface="Helvetica" pitchFamily="2" charset="0"/>
            </a:endParaRPr>
          </a:p>
          <a:p>
            <a:pPr marL="0" indent="0">
              <a:buNone/>
            </a:pPr>
            <a:r>
              <a:rPr lang="en-US" sz="2000" dirty="0">
                <a:solidFill>
                  <a:srgbClr val="248F71"/>
                </a:solidFill>
                <a:latin typeface="Helvetica" pitchFamily="2" charset="0"/>
              </a:rPr>
              <a:t>;; Repeat, but this time using the Moore neighborhood</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neighbors4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blue </a:t>
            </a:r>
            <a:r>
              <a:rPr lang="en-US" sz="2000" dirty="0">
                <a:solidFill>
                  <a:srgbClr val="1E3BFF"/>
                </a:solidFill>
                <a:latin typeface="Helvetica" pitchFamily="2" charset="0"/>
              </a:rPr>
              <a:t>]</a:t>
            </a:r>
          </a:p>
          <a:p>
            <a:pPr marL="0" indent="0">
              <a:buNone/>
            </a:pPr>
            <a:r>
              <a:rPr lang="en-US" sz="2000" dirty="0">
                <a:solidFill>
                  <a:srgbClr val="009F00"/>
                </a:solidFill>
                <a:latin typeface="Helvetica" pitchFamily="2" charset="0"/>
              </a:rPr>
              <a:t>ask </a:t>
            </a:r>
            <a:r>
              <a:rPr lang="en-US" sz="2000" dirty="0">
                <a:solidFill>
                  <a:srgbClr val="1E3BFF"/>
                </a:solidFill>
                <a:latin typeface="Helvetica" pitchFamily="2" charset="0"/>
              </a:rPr>
              <a:t>turtles-on neighbors4 [ </a:t>
            </a:r>
            <a:r>
              <a:rPr lang="en-US" sz="2000" dirty="0">
                <a:solidFill>
                  <a:srgbClr val="009F00"/>
                </a:solidFill>
                <a:latin typeface="Helvetica" pitchFamily="2" charset="0"/>
              </a:rPr>
              <a:t>set </a:t>
            </a:r>
            <a:r>
              <a:rPr lang="en-US" sz="2000" dirty="0" err="1">
                <a:solidFill>
                  <a:srgbClr val="1E3BFF"/>
                </a:solidFill>
                <a:latin typeface="Helvetica" pitchFamily="2" charset="0"/>
              </a:rPr>
              <a:t>pcolor</a:t>
            </a:r>
            <a:r>
              <a:rPr lang="en-US" sz="2000" dirty="0">
                <a:solidFill>
                  <a:srgbClr val="1E3BFF"/>
                </a:solidFill>
                <a:latin typeface="Helvetica" pitchFamily="2" charset="0"/>
              </a:rPr>
              <a:t> </a:t>
            </a:r>
            <a:r>
              <a:rPr lang="en-US" sz="2000" dirty="0">
                <a:solidFill>
                  <a:srgbClr val="7B0000"/>
                </a:solidFill>
                <a:latin typeface="Helvetica" pitchFamily="2" charset="0"/>
              </a:rPr>
              <a:t>brown </a:t>
            </a:r>
            <a:r>
              <a:rPr lang="en-US" sz="2000" dirty="0">
                <a:solidFill>
                  <a:srgbClr val="1E3BFF"/>
                </a:solidFill>
                <a:latin typeface="Helvetica" pitchFamily="2" charset="0"/>
              </a:rPr>
              <a:t>]</a:t>
            </a:r>
          </a:p>
          <a:p>
            <a:pPr marL="0" indent="0">
              <a:buNone/>
            </a:pPr>
            <a:endParaRPr lang="en-US" sz="2000" dirty="0"/>
          </a:p>
        </p:txBody>
      </p:sp>
    </p:spTree>
    <p:extLst>
      <p:ext uri="{BB962C8B-B14F-4D97-AF65-F5344CB8AC3E}">
        <p14:creationId xmlns:p14="http://schemas.microsoft.com/office/powerpoint/2010/main" val="47660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69EA-3F5F-2E4C-B54F-540D572A9E7C}"/>
              </a:ext>
            </a:extLst>
          </p:cNvPr>
          <p:cNvSpPr>
            <a:spLocks noGrp="1"/>
          </p:cNvSpPr>
          <p:nvPr>
            <p:ph type="title"/>
          </p:nvPr>
        </p:nvSpPr>
        <p:spPr/>
        <p:txBody>
          <a:bodyPr/>
          <a:lstStyle/>
          <a:p>
            <a:r>
              <a:rPr lang="en-US" dirty="0"/>
              <a:t>Raster Model Examples: Urban Growth and Pedestrian Modelling</a:t>
            </a:r>
          </a:p>
        </p:txBody>
      </p:sp>
    </p:spTree>
    <p:extLst>
      <p:ext uri="{BB962C8B-B14F-4D97-AF65-F5344CB8AC3E}">
        <p14:creationId xmlns:p14="http://schemas.microsoft.com/office/powerpoint/2010/main" val="149048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C54E8A-A39F-444B-B830-A65023014ED9}"/>
              </a:ext>
            </a:extLst>
          </p:cNvPr>
          <p:cNvSpPr>
            <a:spLocks noGrp="1"/>
          </p:cNvSpPr>
          <p:nvPr>
            <p:ph type="title"/>
          </p:nvPr>
        </p:nvSpPr>
        <p:spPr>
          <a:xfrm>
            <a:off x="841248" y="640263"/>
            <a:ext cx="3660327" cy="1344975"/>
          </a:xfrm>
        </p:spPr>
        <p:txBody>
          <a:bodyPr>
            <a:normAutofit/>
          </a:bodyPr>
          <a:lstStyle/>
          <a:p>
            <a:r>
              <a:rPr lang="en-US" sz="4000" dirty="0"/>
              <a:t>A SLEUTH-Type Model </a:t>
            </a:r>
          </a:p>
        </p:txBody>
      </p:sp>
      <p:sp>
        <p:nvSpPr>
          <p:cNvPr id="5" name="Content Placeholder 8">
            <a:extLst>
              <a:ext uri="{FF2B5EF4-FFF2-40B4-BE49-F238E27FC236}">
                <a16:creationId xmlns:a16="http://schemas.microsoft.com/office/drawing/2014/main" id="{03297411-F999-1445-A5BE-3D2EC886D9EF}"/>
              </a:ext>
            </a:extLst>
          </p:cNvPr>
          <p:cNvSpPr>
            <a:spLocks noGrp="1"/>
          </p:cNvSpPr>
          <p:nvPr>
            <p:ph idx="1"/>
          </p:nvPr>
        </p:nvSpPr>
        <p:spPr>
          <a:xfrm>
            <a:off x="841248" y="2121763"/>
            <a:ext cx="3657600" cy="4079394"/>
          </a:xfrm>
        </p:spPr>
        <p:txBody>
          <a:bodyPr>
            <a:normAutofit/>
          </a:bodyPr>
          <a:lstStyle/>
          <a:p>
            <a:r>
              <a:rPr lang="en-US" dirty="0"/>
              <a:t>Based on growth rules and coefficients as outlined in Clarke </a:t>
            </a:r>
            <a:r>
              <a:rPr lang="en-US" i="1" dirty="0"/>
              <a:t>et al. </a:t>
            </a:r>
            <a:r>
              <a:rPr lang="en-US" dirty="0"/>
              <a:t>(1997). In this example, the model is simulating the rates of land-use change</a:t>
            </a:r>
          </a:p>
          <a:p>
            <a:r>
              <a:rPr lang="en-US" dirty="0"/>
              <a:t>in Santa Fe, New Mexico.</a:t>
            </a:r>
          </a:p>
          <a:p>
            <a:endParaRPr lang="en-US" sz="1800" dirty="0"/>
          </a:p>
          <a:p>
            <a:endParaRPr lang="en-US" sz="1800" dirty="0"/>
          </a:p>
        </p:txBody>
      </p:sp>
      <p:pic>
        <p:nvPicPr>
          <p:cNvPr id="7" name="Picture 6" descr="A screenshot of a cell phone&#10;&#10;Description automatically generated">
            <a:extLst>
              <a:ext uri="{FF2B5EF4-FFF2-40B4-BE49-F238E27FC236}">
                <a16:creationId xmlns:a16="http://schemas.microsoft.com/office/drawing/2014/main" id="{1F99467B-891A-DF47-A7BD-8B4ACB6CFC27}"/>
              </a:ext>
            </a:extLst>
          </p:cNvPr>
          <p:cNvPicPr>
            <a:picLocks noChangeAspect="1"/>
          </p:cNvPicPr>
          <p:nvPr/>
        </p:nvPicPr>
        <p:blipFill>
          <a:blip r:embed="rId2"/>
          <a:stretch>
            <a:fillRect/>
          </a:stretch>
        </p:blipFill>
        <p:spPr>
          <a:xfrm>
            <a:off x="4498848" y="298291"/>
            <a:ext cx="7508949" cy="6261418"/>
          </a:xfrm>
          <a:prstGeom prst="rect">
            <a:avLst/>
          </a:prstGeom>
        </p:spPr>
      </p:pic>
      <p:sp>
        <p:nvSpPr>
          <p:cNvPr id="8" name="TextBox 7">
            <a:extLst>
              <a:ext uri="{FF2B5EF4-FFF2-40B4-BE49-F238E27FC236}">
                <a16:creationId xmlns:a16="http://schemas.microsoft.com/office/drawing/2014/main" id="{A373D397-5FD5-3945-ADD5-DFF17AE0A093}"/>
              </a:ext>
            </a:extLst>
          </p:cNvPr>
          <p:cNvSpPr txBox="1"/>
          <p:nvPr/>
        </p:nvSpPr>
        <p:spPr>
          <a:xfrm>
            <a:off x="117680" y="6298099"/>
            <a:ext cx="7910623" cy="523220"/>
          </a:xfrm>
          <a:prstGeom prst="rect">
            <a:avLst/>
          </a:prstGeom>
          <a:noFill/>
        </p:spPr>
        <p:txBody>
          <a:bodyPr wrap="square" rtlCol="0">
            <a:spAutoFit/>
          </a:bodyPr>
          <a:lstStyle/>
          <a:p>
            <a:r>
              <a:rPr lang="en-US" sz="1400" dirty="0"/>
              <a:t>Clarke, K. C., S. </a:t>
            </a:r>
            <a:r>
              <a:rPr lang="en-US" sz="1400" dirty="0" err="1"/>
              <a:t>Hoppen</a:t>
            </a:r>
            <a:r>
              <a:rPr lang="en-US" sz="1400" dirty="0"/>
              <a:t>, and L. J. Gaydos (1997). A Self-Modifying Cellular Automaton Model of Historical Urbanization in the San Francisco Bay Area. </a:t>
            </a:r>
            <a:r>
              <a:rPr lang="en-US" sz="1400" i="1" dirty="0"/>
              <a:t>Environment and Planning B </a:t>
            </a:r>
            <a:r>
              <a:rPr lang="en-US" sz="1400" dirty="0"/>
              <a:t>24(2), 247{261.</a:t>
            </a:r>
          </a:p>
        </p:txBody>
      </p:sp>
    </p:spTree>
    <p:extLst>
      <p:ext uri="{BB962C8B-B14F-4D97-AF65-F5344CB8AC3E}">
        <p14:creationId xmlns:p14="http://schemas.microsoft.com/office/powerpoint/2010/main" val="189392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B2D-E3D4-854E-9588-5A5A12970B8B}"/>
              </a:ext>
            </a:extLst>
          </p:cNvPr>
          <p:cNvSpPr>
            <a:spLocks noGrp="1"/>
          </p:cNvSpPr>
          <p:nvPr>
            <p:ph type="title"/>
          </p:nvPr>
        </p:nvSpPr>
        <p:spPr>
          <a:xfrm>
            <a:off x="297712" y="365125"/>
            <a:ext cx="3894548" cy="1548735"/>
          </a:xfrm>
        </p:spPr>
        <p:txBody>
          <a:bodyPr>
            <a:normAutofit/>
          </a:bodyPr>
          <a:lstStyle/>
          <a:p>
            <a:r>
              <a:rPr lang="en-US" sz="4000" dirty="0"/>
              <a:t>A Basic SLEUTH-Type Model </a:t>
            </a:r>
          </a:p>
        </p:txBody>
      </p:sp>
      <p:sp>
        <p:nvSpPr>
          <p:cNvPr id="3" name="Content Placeholder 2">
            <a:extLst>
              <a:ext uri="{FF2B5EF4-FFF2-40B4-BE49-F238E27FC236}">
                <a16:creationId xmlns:a16="http://schemas.microsoft.com/office/drawing/2014/main" id="{99877FA9-C6AD-0748-A52B-E35498C271E1}"/>
              </a:ext>
            </a:extLst>
          </p:cNvPr>
          <p:cNvSpPr>
            <a:spLocks noGrp="1"/>
          </p:cNvSpPr>
          <p:nvPr>
            <p:ph idx="1"/>
          </p:nvPr>
        </p:nvSpPr>
        <p:spPr>
          <a:xfrm>
            <a:off x="583019" y="1913860"/>
            <a:ext cx="3414823" cy="4351338"/>
          </a:xfrm>
        </p:spPr>
        <p:txBody>
          <a:bodyPr>
            <a:normAutofit fontScale="92500"/>
          </a:bodyPr>
          <a:lstStyle/>
          <a:p>
            <a:r>
              <a:rPr lang="en-US" dirty="0"/>
              <a:t>Model based on growth rules and coefficients driving the rates of land-use change stylized on Santa Fe, New Mexico implemented in NetLogo: </a:t>
            </a:r>
          </a:p>
          <a:p>
            <a:pPr lvl="1"/>
            <a:r>
              <a:rPr lang="en-US" dirty="0"/>
              <a:t>(A) initial conditions (blue cells); </a:t>
            </a:r>
          </a:p>
          <a:p>
            <a:pPr lvl="1"/>
            <a:r>
              <a:rPr lang="en-US" dirty="0"/>
              <a:t>(B) urban growth (red cells).</a:t>
            </a:r>
          </a:p>
        </p:txBody>
      </p:sp>
      <p:pic>
        <p:nvPicPr>
          <p:cNvPr id="7" name="Picture 6">
            <a:extLst>
              <a:ext uri="{FF2B5EF4-FFF2-40B4-BE49-F238E27FC236}">
                <a16:creationId xmlns:a16="http://schemas.microsoft.com/office/drawing/2014/main" id="{17B3BF45-B3C0-8E4C-921C-ECE46B7B7101}"/>
              </a:ext>
            </a:extLst>
          </p:cNvPr>
          <p:cNvPicPr>
            <a:picLocks noChangeAspect="1"/>
          </p:cNvPicPr>
          <p:nvPr/>
        </p:nvPicPr>
        <p:blipFill>
          <a:blip r:embed="rId3"/>
          <a:stretch>
            <a:fillRect/>
          </a:stretch>
        </p:blipFill>
        <p:spPr>
          <a:xfrm>
            <a:off x="6083300" y="3422650"/>
            <a:ext cx="25400" cy="127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E338571-5C03-3343-BBAB-9739C23FE8E6}"/>
              </a:ext>
            </a:extLst>
          </p:cNvPr>
          <p:cNvPicPr>
            <a:picLocks noChangeAspect="1"/>
          </p:cNvPicPr>
          <p:nvPr/>
        </p:nvPicPr>
        <p:blipFill>
          <a:blip r:embed="rId4"/>
          <a:stretch>
            <a:fillRect/>
          </a:stretch>
        </p:blipFill>
        <p:spPr>
          <a:xfrm>
            <a:off x="4640333" y="6350"/>
            <a:ext cx="7759782" cy="6858000"/>
          </a:xfrm>
          <a:prstGeom prst="rect">
            <a:avLst/>
          </a:prstGeom>
        </p:spPr>
      </p:pic>
      <p:sp>
        <p:nvSpPr>
          <p:cNvPr id="10" name="TextBox 9">
            <a:extLst>
              <a:ext uri="{FF2B5EF4-FFF2-40B4-BE49-F238E27FC236}">
                <a16:creationId xmlns:a16="http://schemas.microsoft.com/office/drawing/2014/main" id="{303F7112-2DD5-2F49-AE21-349201BABBA7}"/>
              </a:ext>
            </a:extLst>
          </p:cNvPr>
          <p:cNvSpPr txBox="1"/>
          <p:nvPr/>
        </p:nvSpPr>
        <p:spPr>
          <a:xfrm>
            <a:off x="838200" y="6265198"/>
            <a:ext cx="3354060" cy="369332"/>
          </a:xfrm>
          <a:prstGeom prst="rect">
            <a:avLst/>
          </a:prstGeom>
          <a:noFill/>
        </p:spPr>
        <p:txBody>
          <a:bodyPr wrap="none" rtlCol="0">
            <a:spAutoFit/>
          </a:bodyPr>
          <a:lstStyle/>
          <a:p>
            <a:r>
              <a:rPr lang="en-US" dirty="0">
                <a:hlinkClick r:id="rId5"/>
              </a:rPr>
              <a:t>Click here to download the model</a:t>
            </a:r>
            <a:endParaRPr lang="en-US" dirty="0"/>
          </a:p>
        </p:txBody>
      </p:sp>
    </p:spTree>
    <p:extLst>
      <p:ext uri="{BB962C8B-B14F-4D97-AF65-F5344CB8AC3E}">
        <p14:creationId xmlns:p14="http://schemas.microsoft.com/office/powerpoint/2010/main" val="110260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By the end of this chapter, students will be able to:</a:t>
            </a:r>
          </a:p>
          <a:p>
            <a:r>
              <a:rPr lang="en-US" dirty="0"/>
              <a:t>Understand the benefits of linking GIS and agent-based modeling,</a:t>
            </a:r>
          </a:p>
          <a:p>
            <a:r>
              <a:rPr lang="en-US" dirty="0"/>
              <a:t>Moreover, how this linkage is undertaken</a:t>
            </a:r>
          </a:p>
          <a:p>
            <a:pPr lvl="1"/>
            <a:r>
              <a:rPr lang="en-US" dirty="0"/>
              <a:t>i.e. loose and tight coupling </a:t>
            </a:r>
          </a:p>
          <a:p>
            <a:r>
              <a:rPr lang="en-US" dirty="0"/>
              <a:t>Know what open source toolkits that can be used for the creation of geographically explicit agent-based models </a:t>
            </a:r>
          </a:p>
          <a:p>
            <a:r>
              <a:rPr lang="en-US" dirty="0"/>
              <a:t>How raster and vector data can be utilized in models via example applications. </a:t>
            </a:r>
          </a:p>
          <a:p>
            <a:endParaRPr lang="en-US" dirty="0"/>
          </a:p>
          <a:p>
            <a:pPr marL="0" indent="0">
              <a:buNone/>
            </a:pPr>
            <a:endParaRPr lang="en-US" dirty="0"/>
          </a:p>
        </p:txBody>
      </p:sp>
    </p:spTree>
    <p:extLst>
      <p:ext uri="{BB962C8B-B14F-4D97-AF65-F5344CB8AC3E}">
        <p14:creationId xmlns:p14="http://schemas.microsoft.com/office/powerpoint/2010/main" val="158073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562E-EFD5-3B4D-B8C2-5E05DEE18375}"/>
              </a:ext>
            </a:extLst>
          </p:cNvPr>
          <p:cNvSpPr>
            <a:spLocks noGrp="1"/>
          </p:cNvSpPr>
          <p:nvPr>
            <p:ph type="title"/>
          </p:nvPr>
        </p:nvSpPr>
        <p:spPr>
          <a:xfrm>
            <a:off x="838200" y="535890"/>
            <a:ext cx="6072963" cy="1624488"/>
          </a:xfrm>
        </p:spPr>
        <p:txBody>
          <a:bodyPr>
            <a:normAutofit fontScale="90000"/>
          </a:bodyPr>
          <a:lstStyle/>
          <a:p>
            <a:r>
              <a:rPr lang="en-US" dirty="0"/>
              <a:t>A Simple Pedestrian Evacuation Model where Agents are Exiting a Room</a:t>
            </a:r>
          </a:p>
        </p:txBody>
      </p:sp>
      <p:sp>
        <p:nvSpPr>
          <p:cNvPr id="3" name="Content Placeholder 2">
            <a:extLst>
              <a:ext uri="{FF2B5EF4-FFF2-40B4-BE49-F238E27FC236}">
                <a16:creationId xmlns:a16="http://schemas.microsoft.com/office/drawing/2014/main" id="{FDAD0838-D741-2B45-933D-E9F36415AF8B}"/>
              </a:ext>
            </a:extLst>
          </p:cNvPr>
          <p:cNvSpPr>
            <a:spLocks noGrp="1"/>
          </p:cNvSpPr>
          <p:nvPr>
            <p:ph idx="1"/>
          </p:nvPr>
        </p:nvSpPr>
        <p:spPr>
          <a:xfrm>
            <a:off x="838200" y="2380816"/>
            <a:ext cx="5188166" cy="4351338"/>
          </a:xfrm>
        </p:spPr>
        <p:txBody>
          <a:bodyPr>
            <a:normAutofit/>
          </a:bodyPr>
          <a:lstStyle/>
          <a:p>
            <a:r>
              <a:rPr lang="en-US" dirty="0"/>
              <a:t>(A) initial starting conditions where the red dots represent agents and the blue represent a cost surface; </a:t>
            </a:r>
          </a:p>
          <a:p>
            <a:r>
              <a:rPr lang="en-US" dirty="0"/>
              <a:t>(B) pedestrian paths when the door is one cell wide, </a:t>
            </a:r>
          </a:p>
          <a:p>
            <a:r>
              <a:rPr lang="en-US" dirty="0"/>
              <a:t>(C) pedestrian paths when the door is two cells wide</a:t>
            </a:r>
          </a:p>
        </p:txBody>
      </p:sp>
      <p:grpSp>
        <p:nvGrpSpPr>
          <p:cNvPr id="8" name="Group 7">
            <a:extLst>
              <a:ext uri="{FF2B5EF4-FFF2-40B4-BE49-F238E27FC236}">
                <a16:creationId xmlns:a16="http://schemas.microsoft.com/office/drawing/2014/main" id="{EE32D607-C7B5-0041-89F3-3CDAA98BA7C0}"/>
              </a:ext>
            </a:extLst>
          </p:cNvPr>
          <p:cNvGrpSpPr/>
          <p:nvPr/>
        </p:nvGrpSpPr>
        <p:grpSpPr>
          <a:xfrm>
            <a:off x="6468333" y="83417"/>
            <a:ext cx="5525193" cy="6774583"/>
            <a:chOff x="2130249" y="-3891516"/>
            <a:chExt cx="7524114" cy="10497623"/>
          </a:xfrm>
        </p:grpSpPr>
        <p:pic>
          <p:nvPicPr>
            <p:cNvPr id="5" name="Picture 4" descr="A screenshot of a social media post&#10;&#10;Description automatically generated">
              <a:extLst>
                <a:ext uri="{FF2B5EF4-FFF2-40B4-BE49-F238E27FC236}">
                  <a16:creationId xmlns:a16="http://schemas.microsoft.com/office/drawing/2014/main" id="{907CC2C4-BF56-194F-A4FC-1170899995A7}"/>
                </a:ext>
              </a:extLst>
            </p:cNvPr>
            <p:cNvPicPr>
              <a:picLocks noChangeAspect="1"/>
            </p:cNvPicPr>
            <p:nvPr/>
          </p:nvPicPr>
          <p:blipFill>
            <a:blip r:embed="rId3"/>
            <a:stretch>
              <a:fillRect/>
            </a:stretch>
          </p:blipFill>
          <p:spPr>
            <a:xfrm>
              <a:off x="2130249" y="2966484"/>
              <a:ext cx="7524114" cy="36396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E56B88-CC6C-0B42-9C8F-C0149653535E}"/>
                </a:ext>
              </a:extLst>
            </p:cNvPr>
            <p:cNvPicPr>
              <a:picLocks noChangeAspect="1"/>
            </p:cNvPicPr>
            <p:nvPr/>
          </p:nvPicPr>
          <p:blipFill>
            <a:blip r:embed="rId4"/>
            <a:stretch>
              <a:fillRect/>
            </a:stretch>
          </p:blipFill>
          <p:spPr>
            <a:xfrm>
              <a:off x="2372035" y="-3891516"/>
              <a:ext cx="7065157" cy="6858000"/>
            </a:xfrm>
            <a:prstGeom prst="rect">
              <a:avLst/>
            </a:prstGeom>
          </p:spPr>
        </p:pic>
      </p:grpSp>
      <p:sp>
        <p:nvSpPr>
          <p:cNvPr id="9" name="TextBox 8">
            <a:extLst>
              <a:ext uri="{FF2B5EF4-FFF2-40B4-BE49-F238E27FC236}">
                <a16:creationId xmlns:a16="http://schemas.microsoft.com/office/drawing/2014/main" id="{2B0A506A-E75C-DE49-9CAD-3E8AAF382D71}"/>
              </a:ext>
            </a:extLst>
          </p:cNvPr>
          <p:cNvSpPr txBox="1"/>
          <p:nvPr/>
        </p:nvSpPr>
        <p:spPr>
          <a:xfrm>
            <a:off x="1728804" y="6137444"/>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419201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5DFD-90BD-F24F-9A7F-4F628F4B5AFA}"/>
              </a:ext>
            </a:extLst>
          </p:cNvPr>
          <p:cNvSpPr>
            <a:spLocks noGrp="1"/>
          </p:cNvSpPr>
          <p:nvPr>
            <p:ph type="title"/>
          </p:nvPr>
        </p:nvSpPr>
        <p:spPr/>
        <p:txBody>
          <a:bodyPr>
            <a:normAutofit/>
          </a:bodyPr>
          <a:lstStyle/>
          <a:p>
            <a:r>
              <a:rPr lang="en-US" dirty="0"/>
              <a:t>Code Example to move agents down a cost surface</a:t>
            </a:r>
          </a:p>
        </p:txBody>
      </p:sp>
      <p:sp>
        <p:nvSpPr>
          <p:cNvPr id="3" name="Content Placeholder 2">
            <a:extLst>
              <a:ext uri="{FF2B5EF4-FFF2-40B4-BE49-F238E27FC236}">
                <a16:creationId xmlns:a16="http://schemas.microsoft.com/office/drawing/2014/main" id="{D92C3DBE-9989-B849-B830-058111B03754}"/>
              </a:ext>
            </a:extLst>
          </p:cNvPr>
          <p:cNvSpPr>
            <a:spLocks noGrp="1"/>
          </p:cNvSpPr>
          <p:nvPr>
            <p:ph idx="1"/>
          </p:nvPr>
        </p:nvSpPr>
        <p:spPr>
          <a:xfrm>
            <a:off x="563880" y="1880489"/>
            <a:ext cx="10515600" cy="4351338"/>
          </a:xfrm>
        </p:spPr>
        <p:txBody>
          <a:bodyPr>
            <a:normAutofit fontScale="55000" lnSpcReduction="20000"/>
          </a:bodyPr>
          <a:lstStyle/>
          <a:p>
            <a:pPr marL="0" indent="0">
              <a:buNone/>
            </a:pPr>
            <a:r>
              <a:rPr lang="en-US" dirty="0">
                <a:solidFill>
                  <a:srgbClr val="009F00"/>
                </a:solidFill>
                <a:latin typeface="Helvetica" pitchFamily="2" charset="0"/>
              </a:rPr>
              <a:t>ask </a:t>
            </a:r>
            <a:r>
              <a:rPr lang="en-US" dirty="0">
                <a:solidFill>
                  <a:srgbClr val="1E3BFF"/>
                </a:solidFill>
                <a:latin typeface="Helvetica" pitchFamily="2" charset="0"/>
              </a:rPr>
              <a:t>turtles [</a:t>
            </a:r>
          </a:p>
          <a:p>
            <a:pPr marL="0" indent="0">
              <a:buNone/>
            </a:pPr>
            <a:r>
              <a:rPr lang="en-US" dirty="0">
                <a:solidFill>
                  <a:srgbClr val="248F71"/>
                </a:solidFill>
                <a:latin typeface="Helvetica" pitchFamily="2" charset="0"/>
              </a:rPr>
              <a:t>	;; Decide which grid cell to move to. - ’elevation’ is the value of the cost surface. - ’count turtles-here * 9999999’ 	stops the agent from moving onto an occupied cell. The turtle wants to chose the neighboring </a:t>
            </a:r>
          </a:p>
          <a:p>
            <a:pPr marL="0" indent="0">
              <a:buNone/>
            </a:pPr>
            <a:r>
              <a:rPr lang="en-US" dirty="0">
                <a:solidFill>
                  <a:srgbClr val="248F71"/>
                </a:solidFill>
                <a:latin typeface="Helvetica" pitchFamily="2" charset="0"/>
              </a:rPr>
              <a:t>	;; cell with the  lowest elevation</a:t>
            </a:r>
          </a:p>
          <a:p>
            <a:pPr marL="0" indent="0">
              <a:buNone/>
            </a:pPr>
            <a:r>
              <a:rPr lang="en-US" dirty="0">
                <a:solidFill>
                  <a:srgbClr val="009F00"/>
                </a:solidFill>
                <a:latin typeface="Helvetica" pitchFamily="2" charset="0"/>
              </a:rPr>
              <a:t>	let </a:t>
            </a:r>
            <a:r>
              <a:rPr lang="en-US" dirty="0">
                <a:solidFill>
                  <a:srgbClr val="000000"/>
                </a:solidFill>
                <a:latin typeface="Helvetica" pitchFamily="2" charset="0"/>
              </a:rPr>
              <a:t>target </a:t>
            </a:r>
            <a:r>
              <a:rPr lang="en-US" dirty="0">
                <a:solidFill>
                  <a:srgbClr val="1E3BFF"/>
                </a:solidFill>
                <a:latin typeface="Helvetica" pitchFamily="2" charset="0"/>
              </a:rPr>
              <a:t>min-one-of neighbors [</a:t>
            </a:r>
          </a:p>
          <a:p>
            <a:pPr marL="0" indent="0">
              <a:buNone/>
            </a:pPr>
            <a:r>
              <a:rPr lang="en-US" dirty="0">
                <a:solidFill>
                  <a:srgbClr val="000000"/>
                </a:solidFill>
                <a:latin typeface="Helvetica" pitchFamily="2" charset="0"/>
              </a:rPr>
              <a:t>	elevation </a:t>
            </a:r>
            <a:r>
              <a:rPr lang="en-US" dirty="0">
                <a:solidFill>
                  <a:srgbClr val="33494A"/>
                </a:solidFill>
                <a:latin typeface="Helvetica" pitchFamily="2" charset="0"/>
              </a:rPr>
              <a:t>+ </a:t>
            </a:r>
            <a:r>
              <a:rPr lang="en-US" dirty="0">
                <a:solidFill>
                  <a:srgbClr val="1E3BFF"/>
                </a:solidFill>
                <a:latin typeface="Helvetica" pitchFamily="2" charset="0"/>
              </a:rPr>
              <a:t>( count turtles-here </a:t>
            </a:r>
            <a:r>
              <a:rPr lang="en-US" dirty="0">
                <a:solidFill>
                  <a:srgbClr val="33494A"/>
                </a:solidFill>
                <a:latin typeface="Helvetica" pitchFamily="2" charset="0"/>
              </a:rPr>
              <a:t>* 9999999</a:t>
            </a:r>
            <a:r>
              <a:rPr lang="en-US" dirty="0">
                <a:solidFill>
                  <a:srgbClr val="1E3BFF"/>
                </a:solidFill>
                <a:latin typeface="Helvetica" pitchFamily="2" charset="0"/>
              </a:rPr>
              <a:t>)</a:t>
            </a:r>
          </a:p>
          <a:p>
            <a:pPr marL="0" indent="0">
              <a:buNone/>
            </a:pPr>
            <a:r>
              <a:rPr lang="en-US" dirty="0">
                <a:solidFill>
                  <a:srgbClr val="1E3BFF"/>
                </a:solidFill>
                <a:latin typeface="Helvetica" pitchFamily="2" charset="0"/>
              </a:rPr>
              <a:t>	]	</a:t>
            </a:r>
          </a:p>
          <a:p>
            <a:pPr marL="0" indent="0">
              <a:buNone/>
            </a:pPr>
            <a:r>
              <a:rPr lang="en-US" dirty="0">
                <a:solidFill>
                  <a:srgbClr val="248F71"/>
                </a:solidFill>
                <a:latin typeface="Helvetica" pitchFamily="2" charset="0"/>
              </a:rPr>
              <a:t>	;; If the free cell has a lower elevation than the current cell, move to it. Otherwise don’t do anything (stay still)</a:t>
            </a:r>
          </a:p>
          <a:p>
            <a:pPr marL="0" indent="0">
              <a:buNone/>
            </a:pPr>
            <a:r>
              <a:rPr lang="en-US" dirty="0">
                <a:solidFill>
                  <a:srgbClr val="009F00"/>
                </a:solidFill>
                <a:latin typeface="Helvetica" pitchFamily="2" charset="0"/>
              </a:rPr>
              <a:t>	if </a:t>
            </a:r>
            <a:r>
              <a:rPr lang="en-US" dirty="0">
                <a:solidFill>
                  <a:srgbClr val="1E3BFF"/>
                </a:solidFill>
                <a:latin typeface="Helvetica" pitchFamily="2" charset="0"/>
              </a:rPr>
              <a:t>[</a:t>
            </a:r>
            <a:r>
              <a:rPr lang="en-US" dirty="0">
                <a:solidFill>
                  <a:srgbClr val="000000"/>
                </a:solidFill>
                <a:latin typeface="Helvetica" pitchFamily="2" charset="0"/>
              </a:rPr>
              <a:t>elevation </a:t>
            </a:r>
            <a:r>
              <a:rPr lang="en-US" dirty="0">
                <a:solidFill>
                  <a:srgbClr val="33494A"/>
                </a:solidFill>
                <a:latin typeface="Helvetica" pitchFamily="2" charset="0"/>
              </a:rPr>
              <a:t>+ </a:t>
            </a:r>
            <a:r>
              <a:rPr lang="en-US" dirty="0">
                <a:solidFill>
                  <a:srgbClr val="1E3BFF"/>
                </a:solidFill>
                <a:latin typeface="Helvetica" pitchFamily="2" charset="0"/>
              </a:rPr>
              <a:t>(count turtles-here </a:t>
            </a:r>
            <a:r>
              <a:rPr lang="en-US" dirty="0">
                <a:solidFill>
                  <a:srgbClr val="33494A"/>
                </a:solidFill>
                <a:latin typeface="Helvetica" pitchFamily="2" charset="0"/>
              </a:rPr>
              <a:t>* 9999999</a:t>
            </a:r>
            <a:r>
              <a:rPr lang="en-US" dirty="0">
                <a:solidFill>
                  <a:srgbClr val="1E3BFF"/>
                </a:solidFill>
                <a:latin typeface="Helvetica" pitchFamily="2" charset="0"/>
              </a:rPr>
              <a:t>)] of </a:t>
            </a:r>
            <a:r>
              <a:rPr lang="en-US" dirty="0">
                <a:solidFill>
                  <a:srgbClr val="000000"/>
                </a:solidFill>
                <a:latin typeface="Helvetica" pitchFamily="2" charset="0"/>
              </a:rPr>
              <a:t>target </a:t>
            </a:r>
            <a:r>
              <a:rPr lang="en-US" dirty="0">
                <a:solidFill>
                  <a:srgbClr val="33494A"/>
                </a:solidFill>
                <a:latin typeface="Helvetica" pitchFamily="2" charset="0"/>
              </a:rPr>
              <a:t>&lt;</a:t>
            </a:r>
            <a:r>
              <a:rPr lang="en-US" dirty="0">
                <a:solidFill>
                  <a:srgbClr val="1E3BFF"/>
                </a:solidFill>
                <a:latin typeface="Helvetica" pitchFamily="2" charset="0"/>
              </a:rPr>
              <a:t> [</a:t>
            </a:r>
            <a:r>
              <a:rPr lang="en-US" dirty="0">
                <a:solidFill>
                  <a:srgbClr val="000000"/>
                </a:solidFill>
                <a:latin typeface="Helvetica" pitchFamily="2" charset="0"/>
              </a:rPr>
              <a:t>elevation</a:t>
            </a:r>
            <a:r>
              <a:rPr lang="en-US" dirty="0">
                <a:solidFill>
                  <a:srgbClr val="1E3BFF"/>
                </a:solidFill>
                <a:latin typeface="Helvetica" pitchFamily="2" charset="0"/>
              </a:rPr>
              <a:t>] of patch-here [</a:t>
            </a:r>
          </a:p>
          <a:p>
            <a:pPr marL="0" indent="0">
              <a:buNone/>
            </a:pPr>
            <a:r>
              <a:rPr lang="en-US" dirty="0">
                <a:solidFill>
                  <a:srgbClr val="009F00"/>
                </a:solidFill>
                <a:latin typeface="Helvetica" pitchFamily="2" charset="0"/>
              </a:rPr>
              <a:t>		face </a:t>
            </a:r>
            <a:r>
              <a:rPr lang="en-US" dirty="0">
                <a:latin typeface="Helvetica" pitchFamily="2" charset="0"/>
              </a:rPr>
              <a:t>target</a:t>
            </a:r>
          </a:p>
          <a:p>
            <a:pPr marL="0" indent="0">
              <a:buNone/>
            </a:pPr>
            <a:r>
              <a:rPr lang="en-US" dirty="0">
                <a:solidFill>
                  <a:srgbClr val="009F00"/>
                </a:solidFill>
                <a:latin typeface="Helvetica" pitchFamily="2" charset="0"/>
              </a:rPr>
              <a:t>		move-to </a:t>
            </a:r>
            <a:r>
              <a:rPr lang="en-US" dirty="0">
                <a:solidFill>
                  <a:srgbClr val="000000"/>
                </a:solidFill>
                <a:latin typeface="Helvetica" pitchFamily="2" charset="0"/>
              </a:rPr>
              <a:t>target</a:t>
            </a:r>
            <a:endParaRPr lang="en-US" dirty="0">
              <a:solidFill>
                <a:srgbClr val="009F00"/>
              </a:solidFill>
              <a:latin typeface="Helvetica" pitchFamily="2" charset="0"/>
            </a:endParaRPr>
          </a:p>
          <a:p>
            <a:pPr marL="0" indent="0">
              <a:buNone/>
            </a:pPr>
            <a:r>
              <a:rPr lang="en-US" dirty="0">
                <a:solidFill>
                  <a:srgbClr val="1E3BFF"/>
                </a:solidFill>
                <a:latin typeface="Helvetica" pitchFamily="2" charset="0"/>
              </a:rPr>
              <a:t>	]</a:t>
            </a:r>
          </a:p>
          <a:p>
            <a:pPr marL="0" indent="0">
              <a:buNone/>
            </a:pPr>
            <a:r>
              <a:rPr lang="en-US" dirty="0">
                <a:solidFill>
                  <a:srgbClr val="1E3BFF"/>
                </a:solidFill>
                <a:latin typeface="Helvetica" pitchFamily="2" charset="0"/>
              </a:rPr>
              <a:t>]</a:t>
            </a:r>
          </a:p>
        </p:txBody>
      </p:sp>
    </p:spTree>
    <p:extLst>
      <p:ext uri="{BB962C8B-B14F-4D97-AF65-F5344CB8AC3E}">
        <p14:creationId xmlns:p14="http://schemas.microsoft.com/office/powerpoint/2010/main" val="148151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DECE59B-0BE8-0946-9ED5-6AFB165D3A2B}"/>
              </a:ext>
            </a:extLst>
          </p:cNvPr>
          <p:cNvPicPr>
            <a:picLocks noChangeAspect="1"/>
          </p:cNvPicPr>
          <p:nvPr/>
        </p:nvPicPr>
        <p:blipFill rotWithShape="1">
          <a:blip r:embed="rId3"/>
          <a:srcRect t="48553"/>
          <a:stretch/>
        </p:blipFill>
        <p:spPr>
          <a:xfrm>
            <a:off x="7415029" y="4142622"/>
            <a:ext cx="4500525" cy="2197514"/>
          </a:xfrm>
          <a:prstGeom prst="rect">
            <a:avLst/>
          </a:prstGeom>
        </p:spPr>
      </p:pic>
      <p:sp>
        <p:nvSpPr>
          <p:cNvPr id="2" name="Title 1">
            <a:extLst>
              <a:ext uri="{FF2B5EF4-FFF2-40B4-BE49-F238E27FC236}">
                <a16:creationId xmlns:a16="http://schemas.microsoft.com/office/drawing/2014/main" id="{DEB5913C-2BD8-F54B-8054-573F24847D98}"/>
              </a:ext>
            </a:extLst>
          </p:cNvPr>
          <p:cNvSpPr>
            <a:spLocks noGrp="1"/>
          </p:cNvSpPr>
          <p:nvPr>
            <p:ph type="title"/>
          </p:nvPr>
        </p:nvSpPr>
        <p:spPr/>
        <p:txBody>
          <a:bodyPr/>
          <a:lstStyle/>
          <a:p>
            <a:r>
              <a:rPr lang="en-US" dirty="0"/>
              <a:t>Pedestrian Modelling</a:t>
            </a:r>
          </a:p>
        </p:txBody>
      </p:sp>
      <p:pic>
        <p:nvPicPr>
          <p:cNvPr id="5" name="Content Placeholder 4" descr="A screenshot of a cell phone&#10;&#10;Description automatically generated">
            <a:extLst>
              <a:ext uri="{FF2B5EF4-FFF2-40B4-BE49-F238E27FC236}">
                <a16:creationId xmlns:a16="http://schemas.microsoft.com/office/drawing/2014/main" id="{7E8E1C85-2565-B54A-96D6-DE8604053A2B}"/>
              </a:ext>
            </a:extLst>
          </p:cNvPr>
          <p:cNvPicPr>
            <a:picLocks noGrp="1" noChangeAspect="1"/>
          </p:cNvPicPr>
          <p:nvPr>
            <p:ph idx="1"/>
          </p:nvPr>
        </p:nvPicPr>
        <p:blipFill rotWithShape="1">
          <a:blip r:embed="rId3"/>
          <a:srcRect r="23662" b="52312"/>
          <a:stretch/>
        </p:blipFill>
        <p:spPr>
          <a:xfrm>
            <a:off x="4098556" y="1980538"/>
            <a:ext cx="3646672" cy="2162084"/>
          </a:xfrm>
        </p:spPr>
      </p:pic>
      <p:pic>
        <p:nvPicPr>
          <p:cNvPr id="7" name="Picture 6" descr="A close up of a logo&#10;&#10;Description automatically generated">
            <a:extLst>
              <a:ext uri="{FF2B5EF4-FFF2-40B4-BE49-F238E27FC236}">
                <a16:creationId xmlns:a16="http://schemas.microsoft.com/office/drawing/2014/main" id="{12827681-A69F-5F44-84F4-9A4F2EE2D2C1}"/>
              </a:ext>
            </a:extLst>
          </p:cNvPr>
          <p:cNvPicPr>
            <a:picLocks noChangeAspect="1"/>
          </p:cNvPicPr>
          <p:nvPr/>
        </p:nvPicPr>
        <p:blipFill>
          <a:blip r:embed="rId4"/>
          <a:stretch>
            <a:fillRect/>
          </a:stretch>
        </p:blipFill>
        <p:spPr>
          <a:xfrm>
            <a:off x="326656" y="1241874"/>
            <a:ext cx="3810000" cy="2365375"/>
          </a:xfrm>
          <a:prstGeom prst="rect">
            <a:avLst/>
          </a:prstGeom>
        </p:spPr>
      </p:pic>
      <p:sp>
        <p:nvSpPr>
          <p:cNvPr id="12" name="TextBox 11">
            <a:extLst>
              <a:ext uri="{FF2B5EF4-FFF2-40B4-BE49-F238E27FC236}">
                <a16:creationId xmlns:a16="http://schemas.microsoft.com/office/drawing/2014/main" id="{C0649827-EAD3-AA48-B173-61C9B8D0F9BA}"/>
              </a:ext>
            </a:extLst>
          </p:cNvPr>
          <p:cNvSpPr txBox="1"/>
          <p:nvPr/>
        </p:nvSpPr>
        <p:spPr>
          <a:xfrm>
            <a:off x="538421" y="4461964"/>
            <a:ext cx="6521597" cy="2308324"/>
          </a:xfrm>
          <a:prstGeom prst="rect">
            <a:avLst/>
          </a:prstGeom>
          <a:noFill/>
        </p:spPr>
        <p:txBody>
          <a:bodyPr wrap="square" rtlCol="0">
            <a:spAutoFit/>
          </a:bodyPr>
          <a:lstStyle/>
          <a:p>
            <a:r>
              <a:rPr lang="en-US" sz="2400" dirty="0"/>
              <a:t>CAD floor plans of a building (A) are converted into a raster layer (B) and are used as the environment for the agent-based model; (C) shows the simulation running with agents (red) who are exiting the building and leaving behind walking traces (grey)</a:t>
            </a:r>
          </a:p>
        </p:txBody>
      </p:sp>
      <p:sp>
        <p:nvSpPr>
          <p:cNvPr id="13" name="TextBox 12">
            <a:extLst>
              <a:ext uri="{FF2B5EF4-FFF2-40B4-BE49-F238E27FC236}">
                <a16:creationId xmlns:a16="http://schemas.microsoft.com/office/drawing/2014/main" id="{860A2415-9C74-6044-9838-E87C2C3A282E}"/>
              </a:ext>
            </a:extLst>
          </p:cNvPr>
          <p:cNvSpPr txBox="1"/>
          <p:nvPr/>
        </p:nvSpPr>
        <p:spPr>
          <a:xfrm>
            <a:off x="8508596" y="365125"/>
            <a:ext cx="3406958" cy="369332"/>
          </a:xfrm>
          <a:prstGeom prst="rect">
            <a:avLst/>
          </a:prstGeom>
          <a:noFill/>
        </p:spPr>
        <p:txBody>
          <a:bodyPr wrap="none" rtlCol="0">
            <a:spAutoFit/>
          </a:bodyPr>
          <a:lstStyle/>
          <a:p>
            <a:r>
              <a:rPr lang="en-US" dirty="0">
                <a:hlinkClick r:id="rId5"/>
              </a:rPr>
              <a:t>Click here to download the model </a:t>
            </a:r>
            <a:endParaRPr lang="en-US" dirty="0"/>
          </a:p>
        </p:txBody>
      </p:sp>
    </p:spTree>
    <p:extLst>
      <p:ext uri="{BB962C8B-B14F-4D97-AF65-F5344CB8AC3E}">
        <p14:creationId xmlns:p14="http://schemas.microsoft.com/office/powerpoint/2010/main" val="124272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EE938D-854A-AC45-B0F3-2087F783917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600"/>
              <a:t>A simple hydrological model in which rain falls from the sky and flows downhill</a:t>
            </a:r>
          </a:p>
        </p:txBody>
      </p:sp>
      <p:sp>
        <p:nvSpPr>
          <p:cNvPr id="3" name="Content Placeholder 2">
            <a:extLst>
              <a:ext uri="{FF2B5EF4-FFF2-40B4-BE49-F238E27FC236}">
                <a16:creationId xmlns:a16="http://schemas.microsoft.com/office/drawing/2014/main" id="{AE8C84BB-FC75-6B4B-B74F-B375B22935C6}"/>
              </a:ext>
            </a:extLst>
          </p:cNvPr>
          <p:cNvSpPr>
            <a:spLocks noGrp="1"/>
          </p:cNvSpPr>
          <p:nvPr>
            <p:ph idx="1"/>
          </p:nvPr>
        </p:nvSpPr>
        <p:spPr>
          <a:xfrm>
            <a:off x="643468" y="2638043"/>
            <a:ext cx="3363974" cy="3415623"/>
          </a:xfrm>
        </p:spPr>
        <p:txBody>
          <a:bodyPr>
            <a:normAutofit/>
          </a:bodyPr>
          <a:lstStyle/>
          <a:p>
            <a:r>
              <a:rPr lang="en-US" sz="1700"/>
              <a:t>(A) initial starting conditions where the blue dots represent agents (i.e. water) and the underlying digital elevation model; </a:t>
            </a:r>
          </a:p>
          <a:p>
            <a:r>
              <a:rPr lang="en-US" sz="1700"/>
              <a:t>(B) over time rain accumulates in Crater Lake;</a:t>
            </a:r>
          </a:p>
          <a:p>
            <a:r>
              <a:rPr lang="en-US" sz="1700"/>
              <a:t>(C) water depth at time step 500 and </a:t>
            </a:r>
          </a:p>
          <a:p>
            <a:r>
              <a:rPr lang="en-US" sz="1700"/>
              <a:t>(D) the corresponding water;</a:t>
            </a:r>
          </a:p>
          <a:p>
            <a:r>
              <a:rPr lang="en-US" sz="1700"/>
              <a:t>(E) Crater Lake has enough water for it to discharge.</a:t>
            </a:r>
          </a:p>
        </p:txBody>
      </p:sp>
      <p:pic>
        <p:nvPicPr>
          <p:cNvPr id="4" name="Content Placeholder 4" descr="A screenshot of a cell phone&#10;&#10;Description automatically generated">
            <a:extLst>
              <a:ext uri="{FF2B5EF4-FFF2-40B4-BE49-F238E27FC236}">
                <a16:creationId xmlns:a16="http://schemas.microsoft.com/office/drawing/2014/main" id="{410194CC-D3C2-DE4A-8C27-84F215CDB1EA}"/>
              </a:ext>
            </a:extLst>
          </p:cNvPr>
          <p:cNvPicPr>
            <a:picLocks noChangeAspect="1"/>
          </p:cNvPicPr>
          <p:nvPr/>
        </p:nvPicPr>
        <p:blipFill>
          <a:blip r:embed="rId3"/>
          <a:stretch>
            <a:fillRect/>
          </a:stretch>
        </p:blipFill>
        <p:spPr>
          <a:xfrm>
            <a:off x="5366538" y="643467"/>
            <a:ext cx="6113219" cy="5410199"/>
          </a:xfrm>
          <a:prstGeom prst="rect">
            <a:avLst/>
          </a:prstGeom>
        </p:spPr>
      </p:pic>
      <p:sp>
        <p:nvSpPr>
          <p:cNvPr id="5" name="TextBox 4">
            <a:extLst>
              <a:ext uri="{FF2B5EF4-FFF2-40B4-BE49-F238E27FC236}">
                <a16:creationId xmlns:a16="http://schemas.microsoft.com/office/drawing/2014/main" id="{7497E446-ACFD-E54F-BF5E-504C9D81B169}"/>
              </a:ext>
            </a:extLst>
          </p:cNvPr>
          <p:cNvSpPr txBox="1"/>
          <p:nvPr/>
        </p:nvSpPr>
        <p:spPr>
          <a:xfrm>
            <a:off x="5366538" y="6309334"/>
            <a:ext cx="3354060" cy="369332"/>
          </a:xfrm>
          <a:prstGeom prst="rect">
            <a:avLst/>
          </a:prstGeom>
          <a:noFill/>
        </p:spPr>
        <p:txBody>
          <a:bodyPr wrap="none" rtlCol="0">
            <a:spAutoFit/>
          </a:bodyPr>
          <a:lstStyle/>
          <a:p>
            <a:r>
              <a:rPr lang="en-US" dirty="0">
                <a:solidFill>
                  <a:schemeClr val="bg1"/>
                </a:solidFill>
                <a:hlinkClick r:id="rId4"/>
              </a:rPr>
              <a:t>Click here to download the model</a:t>
            </a:r>
            <a:endParaRPr lang="en-US" dirty="0">
              <a:solidFill>
                <a:schemeClr val="bg1"/>
              </a:solidFill>
            </a:endParaRPr>
          </a:p>
        </p:txBody>
      </p:sp>
      <p:sp>
        <p:nvSpPr>
          <p:cNvPr id="6" name="TextBox 5">
            <a:extLst>
              <a:ext uri="{FF2B5EF4-FFF2-40B4-BE49-F238E27FC236}">
                <a16:creationId xmlns:a16="http://schemas.microsoft.com/office/drawing/2014/main" id="{DAA81B3E-1280-5C49-896D-FD1B95257CC6}"/>
              </a:ext>
            </a:extLst>
          </p:cNvPr>
          <p:cNvSpPr txBox="1"/>
          <p:nvPr/>
        </p:nvSpPr>
        <p:spPr>
          <a:xfrm>
            <a:off x="8799929" y="4345854"/>
            <a:ext cx="2919984" cy="2031325"/>
          </a:xfrm>
          <a:prstGeom prst="rect">
            <a:avLst/>
          </a:prstGeom>
          <a:noFill/>
        </p:spPr>
        <p:txBody>
          <a:bodyPr wrap="square" rtlCol="0">
            <a:spAutoFit/>
          </a:bodyPr>
          <a:lstStyle/>
          <a:p>
            <a:r>
              <a:rPr lang="en-US" dirty="0">
                <a:solidFill>
                  <a:schemeClr val="bg1"/>
                </a:solidFill>
              </a:rPr>
              <a:t>Experiment with the Rainfall model, which is available in the accompanying</a:t>
            </a:r>
          </a:p>
          <a:p>
            <a:r>
              <a:rPr lang="en-US" dirty="0">
                <a:solidFill>
                  <a:schemeClr val="bg1"/>
                </a:solidFill>
              </a:rPr>
              <a:t>material. If you change the landscape (</a:t>
            </a:r>
            <a:r>
              <a:rPr lang="en-US" dirty="0" err="1">
                <a:solidFill>
                  <a:schemeClr val="bg1"/>
                </a:solidFill>
              </a:rPr>
              <a:t>MapType</a:t>
            </a:r>
            <a:r>
              <a:rPr lang="en-US" dirty="0">
                <a:solidFill>
                  <a:schemeClr val="bg1"/>
                </a:solidFill>
              </a:rPr>
              <a:t>) to Flat, Cone, and Hill, does the water behave as expected?</a:t>
            </a:r>
          </a:p>
        </p:txBody>
      </p:sp>
    </p:spTree>
    <p:extLst>
      <p:ext uri="{BB962C8B-B14F-4D97-AF65-F5344CB8AC3E}">
        <p14:creationId xmlns:p14="http://schemas.microsoft.com/office/powerpoint/2010/main" val="28010109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7564-773A-D54C-83C1-2FD46DF3BF6C}"/>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52569571-178C-9040-BEB5-D058466BE80F}"/>
              </a:ext>
            </a:extLst>
          </p:cNvPr>
          <p:cNvSpPr>
            <a:spLocks noGrp="1"/>
          </p:cNvSpPr>
          <p:nvPr>
            <p:ph idx="1"/>
          </p:nvPr>
        </p:nvSpPr>
        <p:spPr/>
        <p:txBody>
          <a:bodyPr>
            <a:normAutofit/>
          </a:bodyPr>
          <a:lstStyle/>
          <a:p>
            <a:r>
              <a:rPr lang="en-US" dirty="0"/>
              <a:t>It is also necessary to define some global variables and some turtle and patch variables. </a:t>
            </a:r>
          </a:p>
          <a:p>
            <a:r>
              <a:rPr lang="en-US" dirty="0"/>
              <a:t>In particular, note the “</a:t>
            </a:r>
            <a:r>
              <a:rPr lang="en-US" dirty="0">
                <a:latin typeface="Courier" pitchFamily="2" charset="0"/>
              </a:rPr>
              <a:t>elevation-dataset”</a:t>
            </a:r>
            <a:r>
              <a:rPr lang="en-US" dirty="0"/>
              <a:t> global variable (this is used to store the raster GIS data) and the </a:t>
            </a:r>
            <a:r>
              <a:rPr lang="en-US" dirty="0">
                <a:latin typeface="Courier" pitchFamily="2" charset="0"/>
              </a:rPr>
              <a:t>elevation</a:t>
            </a:r>
            <a:r>
              <a:rPr lang="en-US" dirty="0"/>
              <a:t> patch variables (these are used to keep track of the initial elevation and current elevation once water starts to flow onto each patch).</a:t>
            </a:r>
          </a:p>
          <a:p>
            <a:r>
              <a:rPr lang="en-US" dirty="0"/>
              <a:t>Next it is necessary to read the DEM data. They are stored as an .</a:t>
            </a:r>
            <a:r>
              <a:rPr lang="en-US" dirty="0" err="1"/>
              <a:t>asc</a:t>
            </a:r>
            <a:r>
              <a:rPr lang="en-US" dirty="0"/>
              <a:t> file. This is a common raster format used by most GIS applications</a:t>
            </a:r>
          </a:p>
        </p:txBody>
      </p:sp>
    </p:spTree>
    <p:extLst>
      <p:ext uri="{BB962C8B-B14F-4D97-AF65-F5344CB8AC3E}">
        <p14:creationId xmlns:p14="http://schemas.microsoft.com/office/powerpoint/2010/main" val="1118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DF82-6040-6D4C-9F90-0438B34C1C7E}"/>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8FCD4CE7-234E-704E-978D-ED3EC2A74325}"/>
              </a:ext>
            </a:extLst>
          </p:cNvPr>
          <p:cNvSpPr>
            <a:spLocks noGrp="1"/>
          </p:cNvSpPr>
          <p:nvPr>
            <p:ph idx="1"/>
          </p:nvPr>
        </p:nvSpPr>
        <p:spPr>
          <a:xfrm>
            <a:off x="838200" y="1825625"/>
            <a:ext cx="10515600" cy="2575687"/>
          </a:xfrm>
        </p:spPr>
        <p:txBody>
          <a:bodyPr>
            <a:normAutofit fontScale="92500" lnSpcReduction="10000"/>
          </a:bodyPr>
          <a:lstStyle/>
          <a:p>
            <a:r>
              <a:rPr lang="en-US" dirty="0"/>
              <a:t>To load the DEM data into NetLogo it is first necessary to resize the model environment so that there is precisely one NetLogo patch per raster pixel.</a:t>
            </a:r>
          </a:p>
          <a:p>
            <a:r>
              <a:rPr lang="en-US" dirty="0"/>
              <a:t>It is possible to find the number of rows and columns in a raster data set using a GIS, but the process is even simpler with .</a:t>
            </a:r>
            <a:r>
              <a:rPr lang="en-US" dirty="0" err="1"/>
              <a:t>asc</a:t>
            </a:r>
            <a:r>
              <a:rPr lang="en-US" dirty="0"/>
              <a:t> files. </a:t>
            </a:r>
          </a:p>
          <a:p>
            <a:r>
              <a:rPr lang="en-US" dirty="0"/>
              <a:t>The first few lines of the file provide some information about the rest of the data. For example, the first six lines of the </a:t>
            </a:r>
            <a:r>
              <a:rPr lang="en-US" dirty="0" err="1"/>
              <a:t>elevation.asc</a:t>
            </a:r>
            <a:r>
              <a:rPr lang="en-US" dirty="0"/>
              <a:t> file, which we will read here, contain the following:</a:t>
            </a:r>
          </a:p>
        </p:txBody>
      </p:sp>
      <p:pic>
        <p:nvPicPr>
          <p:cNvPr id="5" name="Picture 4" descr="A screenshot of a cell phone&#10;&#10;Description automatically generated">
            <a:extLst>
              <a:ext uri="{FF2B5EF4-FFF2-40B4-BE49-F238E27FC236}">
                <a16:creationId xmlns:a16="http://schemas.microsoft.com/office/drawing/2014/main" id="{26DF7B82-E9EF-F24D-B084-24B1C86B0E24}"/>
              </a:ext>
            </a:extLst>
          </p:cNvPr>
          <p:cNvPicPr>
            <a:picLocks noChangeAspect="1"/>
          </p:cNvPicPr>
          <p:nvPr/>
        </p:nvPicPr>
        <p:blipFill>
          <a:blip r:embed="rId2"/>
          <a:stretch>
            <a:fillRect/>
          </a:stretch>
        </p:blipFill>
        <p:spPr>
          <a:xfrm>
            <a:off x="4156201" y="4536249"/>
            <a:ext cx="3633132" cy="2142616"/>
          </a:xfrm>
          <a:prstGeom prst="rect">
            <a:avLst/>
          </a:prstGeom>
        </p:spPr>
      </p:pic>
    </p:spTree>
    <p:extLst>
      <p:ext uri="{BB962C8B-B14F-4D97-AF65-F5344CB8AC3E}">
        <p14:creationId xmlns:p14="http://schemas.microsoft.com/office/powerpoint/2010/main" val="347237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F051-81A2-E346-B999-B6B5BC8B8677}"/>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59E07EDB-A3F8-B743-8463-823C8F55C59A}"/>
              </a:ext>
            </a:extLst>
          </p:cNvPr>
          <p:cNvSpPr>
            <a:spLocks noGrp="1"/>
          </p:cNvSpPr>
          <p:nvPr>
            <p:ph idx="1"/>
          </p:nvPr>
        </p:nvSpPr>
        <p:spPr/>
        <p:txBody>
          <a:bodyPr>
            <a:normAutofit lnSpcReduction="10000"/>
          </a:bodyPr>
          <a:lstStyle/>
          <a:p>
            <a:r>
              <a:rPr lang="en-US" dirty="0"/>
              <a:t>The first two lines declare the number of columns and rows of pixels. Therefore the NetLogo environment must be resized so that it has exactly that many rows and pixels. </a:t>
            </a:r>
          </a:p>
          <a:p>
            <a:r>
              <a:rPr lang="en-US" dirty="0"/>
              <a:t>In this example we would like the origin to remain in the </a:t>
            </a:r>
            <a:r>
              <a:rPr lang="en-US" dirty="0" err="1"/>
              <a:t>centre</a:t>
            </a:r>
            <a:r>
              <a:rPr lang="en-US" dirty="0"/>
              <a:t> of the world, hence it can be resized as follows:</a:t>
            </a:r>
          </a:p>
          <a:p>
            <a:pPr marL="0" indent="0">
              <a:buNone/>
            </a:pPr>
            <a:r>
              <a:rPr lang="en-US" dirty="0">
                <a:solidFill>
                  <a:srgbClr val="BBBBBB"/>
                </a:solidFill>
                <a:latin typeface="Courier" pitchFamily="2" charset="0"/>
              </a:rPr>
              <a:t>  </a:t>
            </a:r>
            <a:r>
              <a:rPr lang="en-US" b="1" dirty="0">
                <a:solidFill>
                  <a:srgbClr val="008000"/>
                </a:solidFill>
                <a:latin typeface="Courier" pitchFamily="2" charset="0"/>
              </a:rPr>
              <a:t>resize-world</a:t>
            </a:r>
            <a:r>
              <a:rPr lang="en-US" dirty="0">
                <a:solidFill>
                  <a:srgbClr val="BBBBBB"/>
                </a:solidFill>
                <a:latin typeface="Courier" pitchFamily="2" charset="0"/>
              </a:rPr>
              <a:t> </a:t>
            </a:r>
            <a:r>
              <a:rPr lang="en-US" dirty="0">
                <a:solidFill>
                  <a:srgbClr val="000000"/>
                </a:solidFill>
                <a:latin typeface="Courier" pitchFamily="2" charset="0"/>
              </a:rPr>
              <a:t>-142</a:t>
            </a:r>
            <a:r>
              <a:rPr lang="en-US" dirty="0">
                <a:solidFill>
                  <a:srgbClr val="BBBBBB"/>
                </a:solidFill>
                <a:latin typeface="Courier" pitchFamily="2" charset="0"/>
              </a:rPr>
              <a:t> </a:t>
            </a:r>
            <a:r>
              <a:rPr lang="en-US" dirty="0">
                <a:solidFill>
                  <a:srgbClr val="666666"/>
                </a:solidFill>
                <a:latin typeface="Courier" pitchFamily="2" charset="0"/>
              </a:rPr>
              <a:t>142</a:t>
            </a:r>
            <a:r>
              <a:rPr lang="en-US" dirty="0">
                <a:solidFill>
                  <a:srgbClr val="BBBBBB"/>
                </a:solidFill>
                <a:latin typeface="Courier" pitchFamily="2" charset="0"/>
              </a:rPr>
              <a:t> </a:t>
            </a:r>
            <a:r>
              <a:rPr lang="en-US" dirty="0">
                <a:solidFill>
                  <a:srgbClr val="000000"/>
                </a:solidFill>
                <a:latin typeface="Courier" pitchFamily="2" charset="0"/>
              </a:rPr>
              <a:t>-71</a:t>
            </a:r>
            <a:r>
              <a:rPr lang="en-US" dirty="0">
                <a:solidFill>
                  <a:srgbClr val="BBBBBB"/>
                </a:solidFill>
                <a:latin typeface="Courier" pitchFamily="2" charset="0"/>
              </a:rPr>
              <a:t> </a:t>
            </a:r>
            <a:r>
              <a:rPr lang="en-US" dirty="0">
                <a:solidFill>
                  <a:srgbClr val="666666"/>
                </a:solidFill>
                <a:latin typeface="Courier" pitchFamily="2" charset="0"/>
              </a:rPr>
              <a:t>71</a:t>
            </a:r>
            <a:endParaRPr lang="en-US" dirty="0"/>
          </a:p>
          <a:p>
            <a:r>
              <a:rPr lang="en-US" dirty="0"/>
              <a:t>Following this, the envelope needs to be configured so that it will map exactly on to the raster GIS data extent (refer to the </a:t>
            </a:r>
            <a:r>
              <a:rPr lang="en-US" dirty="0" err="1"/>
              <a:t>gis:set-world-envelope</a:t>
            </a:r>
            <a:r>
              <a:rPr lang="en-US" dirty="0"/>
              <a:t> documentation for more information).</a:t>
            </a:r>
          </a:p>
          <a:p>
            <a:pPr marL="457200" lvl="1" indent="0">
              <a:buNone/>
            </a:pPr>
            <a:r>
              <a:rPr lang="en-US" b="1" dirty="0" err="1">
                <a:solidFill>
                  <a:srgbClr val="008000"/>
                </a:solidFill>
                <a:latin typeface="Courier" pitchFamily="2" charset="0"/>
              </a:rPr>
              <a:t>gis:set-world-envelope</a:t>
            </a:r>
            <a:r>
              <a:rPr lang="en-US" dirty="0">
                <a:solidFill>
                  <a:srgbClr val="BBBBBB"/>
                </a:solidFill>
                <a:latin typeface="Courier" pitchFamily="2" charset="0"/>
              </a:rPr>
              <a:t> </a:t>
            </a:r>
            <a:r>
              <a:rPr lang="en-US" dirty="0" err="1">
                <a:solidFill>
                  <a:srgbClr val="0000FF"/>
                </a:solidFill>
                <a:latin typeface="Courier" pitchFamily="2" charset="0"/>
              </a:rPr>
              <a:t>gis:envelope-of</a:t>
            </a:r>
            <a:r>
              <a:rPr lang="en-US" dirty="0">
                <a:solidFill>
                  <a:srgbClr val="BBBBBB"/>
                </a:solidFill>
                <a:latin typeface="Courier" pitchFamily="2" charset="0"/>
              </a:rPr>
              <a:t> </a:t>
            </a:r>
            <a:r>
              <a:rPr lang="en-US" dirty="0">
                <a:solidFill>
                  <a:srgbClr val="000000"/>
                </a:solidFill>
                <a:latin typeface="Courier" pitchFamily="2" charset="0"/>
              </a:rPr>
              <a:t>elevation-dataset</a:t>
            </a:r>
          </a:p>
        </p:txBody>
      </p:sp>
    </p:spTree>
    <p:extLst>
      <p:ext uri="{BB962C8B-B14F-4D97-AF65-F5344CB8AC3E}">
        <p14:creationId xmlns:p14="http://schemas.microsoft.com/office/powerpoint/2010/main" val="404369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1275-8E4F-9643-8D10-4D65CC654DD0}"/>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603BFC84-1F1D-864C-83E8-D95E030D9C59}"/>
              </a:ext>
            </a:extLst>
          </p:cNvPr>
          <p:cNvSpPr>
            <a:spLocks noGrp="1"/>
          </p:cNvSpPr>
          <p:nvPr>
            <p:ph idx="1"/>
          </p:nvPr>
        </p:nvSpPr>
        <p:spPr/>
        <p:txBody>
          <a:bodyPr/>
          <a:lstStyle/>
          <a:p>
            <a:r>
              <a:rPr lang="en-US" dirty="0"/>
              <a:t>Then the two apply-raster commands read the value of each raster cell and store this value in the patches’ elevation and initial-elevation variables (to begin with the elevation and initial elevation are the same because the model has not simulated any water). In effect this creates the mapping between raster cells and NetLogo patches.</a:t>
            </a:r>
            <a:endParaRPr lang="en-US" b="1" dirty="0">
              <a:solidFill>
                <a:srgbClr val="008000"/>
              </a:solidFill>
              <a:latin typeface="Courier" pitchFamily="2" charset="0"/>
            </a:endParaRPr>
          </a:p>
          <a:p>
            <a:pPr marL="457200" lvl="1" indent="0">
              <a:buNone/>
            </a:pPr>
            <a:r>
              <a:rPr lang="en-US" b="1" dirty="0" err="1">
                <a:solidFill>
                  <a:srgbClr val="008000"/>
                </a:solidFill>
                <a:latin typeface="Courier" pitchFamily="2" charset="0"/>
              </a:rPr>
              <a:t>gis:apply-raster</a:t>
            </a:r>
            <a:r>
              <a:rPr lang="en-US" dirty="0">
                <a:solidFill>
                  <a:srgbClr val="BBBBBB"/>
                </a:solidFill>
                <a:latin typeface="Courier" pitchFamily="2" charset="0"/>
              </a:rPr>
              <a:t> </a:t>
            </a:r>
            <a:r>
              <a:rPr lang="en-US" dirty="0">
                <a:latin typeface="Courier" pitchFamily="2" charset="0"/>
              </a:rPr>
              <a:t>elevation-dataset</a:t>
            </a:r>
            <a:r>
              <a:rPr lang="en-US" dirty="0">
                <a:solidFill>
                  <a:srgbClr val="BBBBBB"/>
                </a:solidFill>
                <a:latin typeface="Courier" pitchFamily="2" charset="0"/>
              </a:rPr>
              <a:t> </a:t>
            </a:r>
            <a:r>
              <a:rPr lang="en-US" dirty="0">
                <a:latin typeface="Courier" pitchFamily="2" charset="0"/>
              </a:rPr>
              <a:t>elevation</a:t>
            </a:r>
            <a:endParaRPr lang="en-US" dirty="0">
              <a:solidFill>
                <a:srgbClr val="BBBBBB"/>
              </a:solidFill>
              <a:latin typeface="Courier" pitchFamily="2" charset="0"/>
            </a:endParaRPr>
          </a:p>
          <a:p>
            <a:pPr marL="457200" lvl="1" indent="0">
              <a:buNone/>
            </a:pPr>
            <a:r>
              <a:rPr lang="en-US" b="1" dirty="0" err="1">
                <a:solidFill>
                  <a:srgbClr val="008000"/>
                </a:solidFill>
                <a:latin typeface="Courier" pitchFamily="2" charset="0"/>
              </a:rPr>
              <a:t>gis:apply-raster</a:t>
            </a:r>
            <a:r>
              <a:rPr lang="en-US" dirty="0">
                <a:solidFill>
                  <a:srgbClr val="BBBBBB"/>
                </a:solidFill>
                <a:latin typeface="Courier" pitchFamily="2" charset="0"/>
              </a:rPr>
              <a:t> </a:t>
            </a:r>
            <a:r>
              <a:rPr lang="en-US" dirty="0">
                <a:latin typeface="Courier" pitchFamily="2" charset="0"/>
              </a:rPr>
              <a:t>elevation-dataset</a:t>
            </a:r>
            <a:r>
              <a:rPr lang="en-US" dirty="0">
                <a:solidFill>
                  <a:srgbClr val="BBBBBB"/>
                </a:solidFill>
                <a:latin typeface="Courier" pitchFamily="2" charset="0"/>
              </a:rPr>
              <a:t> </a:t>
            </a:r>
            <a:r>
              <a:rPr lang="en-US" dirty="0" err="1">
                <a:latin typeface="Courier" pitchFamily="2" charset="0"/>
              </a:rPr>
              <a:t>initial_elevation</a:t>
            </a:r>
            <a:endParaRPr lang="en-US" dirty="0">
              <a:latin typeface="Courier" pitchFamily="2" charset="0"/>
            </a:endParaRPr>
          </a:p>
          <a:p>
            <a:endParaRPr lang="en-US" dirty="0"/>
          </a:p>
        </p:txBody>
      </p:sp>
    </p:spTree>
    <p:extLst>
      <p:ext uri="{BB962C8B-B14F-4D97-AF65-F5344CB8AC3E}">
        <p14:creationId xmlns:p14="http://schemas.microsoft.com/office/powerpoint/2010/main" val="2340274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99E3-8AAE-7741-9E67-AC3DDF7FFD13}"/>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AF29209B-2D8A-8A41-9C0E-8CB73C8C4FD6}"/>
              </a:ext>
            </a:extLst>
          </p:cNvPr>
          <p:cNvSpPr>
            <a:spLocks noGrp="1"/>
          </p:cNvSpPr>
          <p:nvPr>
            <p:ph idx="1"/>
          </p:nvPr>
        </p:nvSpPr>
        <p:spPr/>
        <p:txBody>
          <a:bodyPr>
            <a:normAutofit fontScale="62500" lnSpcReduction="20000"/>
          </a:bodyPr>
          <a:lstStyle/>
          <a:p>
            <a:r>
              <a:rPr lang="en-US" dirty="0"/>
              <a:t>In effect “</a:t>
            </a:r>
            <a:r>
              <a:rPr lang="en-US" dirty="0">
                <a:latin typeface="Courier" pitchFamily="2" charset="0"/>
              </a:rPr>
              <a:t>elevation</a:t>
            </a:r>
            <a:r>
              <a:rPr lang="en-US" dirty="0"/>
              <a:t>” and  “</a:t>
            </a:r>
            <a:r>
              <a:rPr lang="en-US" dirty="0" err="1">
                <a:latin typeface="Courier" pitchFamily="2" charset="0"/>
              </a:rPr>
              <a:t>initial_elevation</a:t>
            </a:r>
            <a:r>
              <a:rPr lang="en-US" dirty="0"/>
              <a:t>”</a:t>
            </a:r>
            <a:r>
              <a:rPr lang="en-US" dirty="0">
                <a:latin typeface="Courier" pitchFamily="2" charset="0"/>
              </a:rPr>
              <a:t> </a:t>
            </a:r>
            <a:r>
              <a:rPr lang="en-US" dirty="0"/>
              <a:t>creates the mapping between raster cells and NetLogo patches.</a:t>
            </a:r>
          </a:p>
          <a:p>
            <a:pPr marL="457200" lvl="1" indent="0">
              <a:buNone/>
            </a:pPr>
            <a:r>
              <a:rPr lang="en-US" b="1" dirty="0" err="1">
                <a:solidFill>
                  <a:srgbClr val="008000"/>
                </a:solidFill>
                <a:latin typeface="Courier" pitchFamily="2" charset="0"/>
              </a:rPr>
              <a:t>globals</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8000"/>
              </a:solidFill>
              <a:latin typeface="Courier" pitchFamily="2" charset="0"/>
            </a:endParaRPr>
          </a:p>
          <a:p>
            <a:pPr marL="457200" lvl="1" indent="0">
              <a:buNone/>
            </a:pPr>
            <a:r>
              <a:rPr lang="en-US" dirty="0">
                <a:solidFill>
                  <a:srgbClr val="BBBBBB"/>
                </a:solidFill>
                <a:latin typeface="Courier" pitchFamily="2" charset="0"/>
              </a:rPr>
              <a:t>  </a:t>
            </a:r>
            <a:r>
              <a:rPr lang="en-US" dirty="0">
                <a:latin typeface="Courier" pitchFamily="2" charset="0"/>
              </a:rPr>
              <a:t>elevation-dataset</a:t>
            </a: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border</a:t>
            </a:r>
            <a:r>
              <a:rPr lang="en-US" dirty="0">
                <a:solidFill>
                  <a:srgbClr val="BBBBBB"/>
                </a:solidFill>
                <a:latin typeface="Courier" pitchFamily="2" charset="0"/>
              </a:rPr>
              <a:t>          </a:t>
            </a:r>
            <a:r>
              <a:rPr lang="en-US" i="1" dirty="0">
                <a:solidFill>
                  <a:srgbClr val="408080"/>
                </a:solidFill>
                <a:latin typeface="Courier" pitchFamily="2" charset="0"/>
              </a:rPr>
              <a:t>;; keep the patches around the edge in a global</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i="1" dirty="0">
                <a:solidFill>
                  <a:srgbClr val="408080"/>
                </a:solidFill>
                <a:latin typeface="Courier" pitchFamily="2" charset="0"/>
              </a:rPr>
              <a:t>;; so we don't ever have to ask patches in go</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min-e</a:t>
            </a:r>
            <a:r>
              <a:rPr lang="en-US" dirty="0">
                <a:solidFill>
                  <a:srgbClr val="BBBBBB"/>
                </a:solidFill>
                <a:latin typeface="Courier" pitchFamily="2" charset="0"/>
              </a:rPr>
              <a:t>           </a:t>
            </a:r>
            <a:r>
              <a:rPr lang="en-US" i="1" dirty="0">
                <a:solidFill>
                  <a:srgbClr val="408080"/>
                </a:solidFill>
                <a:latin typeface="Courier" pitchFamily="2" charset="0"/>
              </a:rPr>
              <a:t>;;minimum elevation</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max-e</a:t>
            </a:r>
            <a:r>
              <a:rPr lang="en-US" dirty="0">
                <a:solidFill>
                  <a:srgbClr val="BBBBBB"/>
                </a:solidFill>
                <a:latin typeface="Courier" pitchFamily="2" charset="0"/>
              </a:rPr>
              <a:t>           </a:t>
            </a:r>
            <a:r>
              <a:rPr lang="en-US" i="1" dirty="0">
                <a:solidFill>
                  <a:srgbClr val="408080"/>
                </a:solidFill>
                <a:latin typeface="Courier" pitchFamily="2" charset="0"/>
              </a:rPr>
              <a:t>;;maximum elevation</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the-row</a:t>
            </a:r>
            <a:r>
              <a:rPr lang="en-US" dirty="0">
                <a:solidFill>
                  <a:srgbClr val="BBBBBB"/>
                </a:solidFill>
                <a:latin typeface="Courier" pitchFamily="2" charset="0"/>
              </a:rPr>
              <a:t>         </a:t>
            </a:r>
            <a:r>
              <a:rPr lang="en-US" i="1" dirty="0">
                <a:solidFill>
                  <a:srgbClr val="408080"/>
                </a:solidFill>
                <a:latin typeface="Courier" pitchFamily="2" charset="0"/>
              </a:rPr>
              <a:t>;;used in export-data. it is the row being written</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dirty="0" err="1">
                <a:latin typeface="Courier" pitchFamily="2" charset="0"/>
              </a:rPr>
              <a:t>list_of_rain_amount</a:t>
            </a:r>
            <a:endParaRPr lang="en-US" dirty="0">
              <a:latin typeface="Courier" pitchFamily="2" charset="0"/>
            </a:endParaRPr>
          </a:p>
          <a:p>
            <a:pPr marL="457200" lvl="1" indent="0">
              <a:buNone/>
            </a:pPr>
            <a:r>
              <a:rPr lang="en-US" b="1" dirty="0">
                <a:solidFill>
                  <a:srgbClr val="0000FF"/>
                </a:solidFill>
                <a:latin typeface="Courier" pitchFamily="2" charset="0"/>
              </a:rPr>
              <a:t>]</a:t>
            </a:r>
            <a:endParaRPr lang="en-US" dirty="0">
              <a:solidFill>
                <a:srgbClr val="0000FF"/>
              </a:solidFill>
              <a:latin typeface="Courier" pitchFamily="2" charset="0"/>
            </a:endParaRPr>
          </a:p>
          <a:p>
            <a:pPr marL="457200" lvl="1" indent="0">
              <a:buNone/>
            </a:pPr>
            <a:br>
              <a:rPr lang="en-US" dirty="0">
                <a:solidFill>
                  <a:srgbClr val="BBBBBB"/>
                </a:solidFill>
                <a:latin typeface="Courier" pitchFamily="2" charset="0"/>
              </a:rPr>
            </a:br>
            <a:endParaRPr lang="en-US" dirty="0">
              <a:solidFill>
                <a:srgbClr val="BBBBBB"/>
              </a:solidFill>
              <a:latin typeface="Courier" pitchFamily="2" charset="0"/>
            </a:endParaRPr>
          </a:p>
          <a:p>
            <a:pPr marL="457200" lvl="1" indent="0">
              <a:buNone/>
            </a:pPr>
            <a:r>
              <a:rPr lang="en-US" b="1" dirty="0">
                <a:solidFill>
                  <a:srgbClr val="008000"/>
                </a:solidFill>
                <a:latin typeface="Courier" pitchFamily="2" charset="0"/>
              </a:rPr>
              <a:t>patches-own</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008000"/>
              </a:solidFill>
              <a:latin typeface="Courier" pitchFamily="2" charset="0"/>
            </a:endParaRPr>
          </a:p>
          <a:p>
            <a:pPr marL="457200" lvl="1" indent="0">
              <a:buNone/>
            </a:pPr>
            <a:r>
              <a:rPr lang="en-US" dirty="0">
                <a:solidFill>
                  <a:srgbClr val="BBBBBB"/>
                </a:solidFill>
                <a:latin typeface="Courier" pitchFamily="2" charset="0"/>
              </a:rPr>
              <a:t>  </a:t>
            </a:r>
            <a:r>
              <a:rPr lang="en-US" dirty="0">
                <a:latin typeface="Courier" pitchFamily="2" charset="0"/>
              </a:rPr>
              <a:t>elevation</a:t>
            </a:r>
          </a:p>
          <a:p>
            <a:pPr marL="457200" lvl="1" indent="0">
              <a:buNone/>
            </a:pPr>
            <a:r>
              <a:rPr lang="en-US" dirty="0">
                <a:solidFill>
                  <a:srgbClr val="BBBBBB"/>
                </a:solidFill>
                <a:latin typeface="Courier" pitchFamily="2" charset="0"/>
              </a:rPr>
              <a:t>  </a:t>
            </a:r>
            <a:r>
              <a:rPr lang="en-US" dirty="0" err="1">
                <a:latin typeface="Courier" pitchFamily="2" charset="0"/>
              </a:rPr>
              <a:t>initial_elevation</a:t>
            </a:r>
            <a:endParaRPr lang="en-US" dirty="0">
              <a:latin typeface="Courier" pitchFamily="2" charset="0"/>
            </a:endParaRPr>
          </a:p>
          <a:p>
            <a:pPr marL="457200" lvl="1" indent="0">
              <a:buNone/>
            </a:pPr>
            <a:r>
              <a:rPr lang="en-US" dirty="0">
                <a:solidFill>
                  <a:srgbClr val="BBBBBB"/>
                </a:solidFill>
                <a:latin typeface="Courier" pitchFamily="2" charset="0"/>
              </a:rPr>
              <a:t>  </a:t>
            </a:r>
            <a:r>
              <a:rPr lang="en-US" dirty="0" err="1">
                <a:latin typeface="Courier" pitchFamily="2" charset="0"/>
              </a:rPr>
              <a:t>elevation_change</a:t>
            </a:r>
            <a:endParaRPr lang="en-US" dirty="0">
              <a:latin typeface="Courier" pitchFamily="2" charset="0"/>
            </a:endParaRPr>
          </a:p>
          <a:p>
            <a:pPr marL="457200" lvl="1" indent="0">
              <a:buNone/>
            </a:pPr>
            <a:r>
              <a:rPr lang="en-US" dirty="0">
                <a:solidFill>
                  <a:srgbClr val="BBBBBB"/>
                </a:solidFill>
                <a:latin typeface="Courier" pitchFamily="2" charset="0"/>
              </a:rPr>
              <a:t>  </a:t>
            </a:r>
            <a:r>
              <a:rPr lang="en-US" dirty="0" err="1">
                <a:solidFill>
                  <a:srgbClr val="000000"/>
                </a:solidFill>
                <a:latin typeface="Courier" pitchFamily="2" charset="0"/>
              </a:rPr>
              <a:t>amount_rain</a:t>
            </a:r>
            <a:r>
              <a:rPr lang="en-US" dirty="0">
                <a:solidFill>
                  <a:srgbClr val="BBBBBB"/>
                </a:solidFill>
                <a:latin typeface="Courier" pitchFamily="2" charset="0"/>
              </a:rPr>
              <a:t>   </a:t>
            </a:r>
            <a:r>
              <a:rPr lang="en-US" i="1" dirty="0">
                <a:solidFill>
                  <a:srgbClr val="408080"/>
                </a:solidFill>
                <a:latin typeface="Courier" pitchFamily="2" charset="0"/>
              </a:rPr>
              <a:t>;;how many drops of rain here</a:t>
            </a:r>
            <a:endParaRPr lang="en-US" dirty="0">
              <a:solidFill>
                <a:srgbClr val="408080"/>
              </a:solidFill>
              <a:latin typeface="Courier" pitchFamily="2" charset="0"/>
            </a:endParaRPr>
          </a:p>
          <a:p>
            <a:pPr marL="457200" lvl="1" indent="0">
              <a:buNone/>
            </a:pPr>
            <a:r>
              <a:rPr lang="en-US" b="1" dirty="0">
                <a:solidFill>
                  <a:srgbClr val="0000FF"/>
                </a:solidFill>
                <a:latin typeface="Courier" pitchFamily="2" charset="0"/>
              </a:rPr>
              <a:t>]</a:t>
            </a:r>
            <a:endParaRPr lang="en-US" dirty="0">
              <a:solidFill>
                <a:srgbClr val="0000FF"/>
              </a:solidFill>
              <a:latin typeface="Courier" pitchFamily="2" charset="0"/>
            </a:endParaRPr>
          </a:p>
          <a:p>
            <a:pPr marL="0" indent="0">
              <a:buNone/>
            </a:pPr>
            <a:endParaRPr lang="en-US" dirty="0"/>
          </a:p>
        </p:txBody>
      </p:sp>
    </p:spTree>
    <p:extLst>
      <p:ext uri="{BB962C8B-B14F-4D97-AF65-F5344CB8AC3E}">
        <p14:creationId xmlns:p14="http://schemas.microsoft.com/office/powerpoint/2010/main" val="93269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ED19-961B-554F-AB95-54EF09A54570}"/>
              </a:ext>
            </a:extLst>
          </p:cNvPr>
          <p:cNvSpPr>
            <a:spLocks noGrp="1"/>
          </p:cNvSpPr>
          <p:nvPr>
            <p:ph type="title"/>
          </p:nvPr>
        </p:nvSpPr>
        <p:spPr/>
        <p:txBody>
          <a:bodyPr/>
          <a:lstStyle/>
          <a:p>
            <a:r>
              <a:rPr lang="en-US" dirty="0"/>
              <a:t>Detailed Raster Example: Rainfall Model</a:t>
            </a:r>
          </a:p>
        </p:txBody>
      </p:sp>
      <p:sp>
        <p:nvSpPr>
          <p:cNvPr id="3" name="Content Placeholder 2">
            <a:extLst>
              <a:ext uri="{FF2B5EF4-FFF2-40B4-BE49-F238E27FC236}">
                <a16:creationId xmlns:a16="http://schemas.microsoft.com/office/drawing/2014/main" id="{4D243B96-02B9-5C49-9A7A-9FD0018688AB}"/>
              </a:ext>
            </a:extLst>
          </p:cNvPr>
          <p:cNvSpPr>
            <a:spLocks noGrp="1"/>
          </p:cNvSpPr>
          <p:nvPr>
            <p:ph idx="1"/>
          </p:nvPr>
        </p:nvSpPr>
        <p:spPr/>
        <p:txBody>
          <a:bodyPr>
            <a:normAutofit fontScale="62500" lnSpcReduction="20000"/>
          </a:bodyPr>
          <a:lstStyle/>
          <a:p>
            <a:r>
              <a:rPr lang="en-US" dirty="0"/>
              <a:t>Turtles are created to represent water drops and they use the height of the surrounding patches to move down hill where appropriate</a:t>
            </a:r>
          </a:p>
          <a:p>
            <a:endParaRPr lang="en-US" dirty="0"/>
          </a:p>
          <a:p>
            <a:pPr marL="457200" lvl="1" indent="0">
              <a:buNone/>
            </a:pPr>
            <a:r>
              <a:rPr lang="en-US" dirty="0">
                <a:latin typeface="Courier" pitchFamily="2" charset="0"/>
              </a:rPr>
              <a:t>turtles-own[</a:t>
            </a:r>
          </a:p>
          <a:p>
            <a:pPr marL="457200" lvl="1" indent="0">
              <a:buNone/>
            </a:pPr>
            <a:r>
              <a:rPr lang="en-US" dirty="0">
                <a:solidFill>
                  <a:srgbClr val="BBBBBB"/>
                </a:solidFill>
                <a:latin typeface="Courier" pitchFamily="2" charset="0"/>
              </a:rPr>
              <a:t>  </a:t>
            </a:r>
            <a:r>
              <a:rPr lang="en-US" dirty="0">
                <a:solidFill>
                  <a:srgbClr val="000000"/>
                </a:solidFill>
                <a:latin typeface="Courier" pitchFamily="2" charset="0"/>
              </a:rPr>
              <a:t>soil</a:t>
            </a:r>
            <a:r>
              <a:rPr lang="en-US" dirty="0">
                <a:solidFill>
                  <a:srgbClr val="BBBBBB"/>
                </a:solidFill>
                <a:latin typeface="Courier" pitchFamily="2" charset="0"/>
              </a:rPr>
              <a:t>        </a:t>
            </a:r>
            <a:r>
              <a:rPr lang="en-US" i="1" dirty="0">
                <a:solidFill>
                  <a:srgbClr val="408080"/>
                </a:solidFill>
                <a:latin typeface="Courier" pitchFamily="2" charset="0"/>
              </a:rPr>
              <a:t>;;how much soil a raindrop is carrying</a:t>
            </a:r>
            <a:endParaRPr lang="en-US" dirty="0">
              <a:solidFill>
                <a:srgbClr val="408080"/>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r>
              <a:rPr lang="en-US" dirty="0"/>
              <a:t>And the following procedure  taken from </a:t>
            </a:r>
            <a:r>
              <a:rPr lang="en-US" dirty="0">
                <a:hlinkClick r:id="rId2"/>
              </a:rPr>
              <a:t>Grand Canyon Model</a:t>
            </a:r>
            <a:endParaRPr lang="en-US" dirty="0"/>
          </a:p>
          <a:p>
            <a:pPr marL="457200" lvl="1" indent="0">
              <a:buNone/>
            </a:pPr>
            <a:r>
              <a:rPr lang="en-US" b="1" dirty="0">
                <a:solidFill>
                  <a:srgbClr val="008000"/>
                </a:solidFill>
                <a:latin typeface="Courier" pitchFamily="2" charset="0"/>
              </a:rPr>
              <a:t>to</a:t>
            </a:r>
            <a:r>
              <a:rPr lang="en-US" dirty="0">
                <a:solidFill>
                  <a:srgbClr val="BBBBBB"/>
                </a:solidFill>
                <a:latin typeface="Courier" pitchFamily="2" charset="0"/>
              </a:rPr>
              <a:t> </a:t>
            </a:r>
            <a:r>
              <a:rPr lang="en-US" dirty="0">
                <a:latin typeface="Courier" pitchFamily="2" charset="0"/>
              </a:rPr>
              <a:t>flow</a:t>
            </a:r>
          </a:p>
          <a:p>
            <a:pPr marL="457200" lvl="1" indent="0">
              <a:buNone/>
            </a:pPr>
            <a:r>
              <a:rPr lang="en-US" dirty="0">
                <a:solidFill>
                  <a:srgbClr val="BBBBBB"/>
                </a:solidFill>
                <a:latin typeface="Courier" pitchFamily="2" charset="0"/>
              </a:rPr>
              <a:t>  </a:t>
            </a:r>
            <a:r>
              <a:rPr lang="en-US" i="1" dirty="0">
                <a:solidFill>
                  <a:srgbClr val="408080"/>
                </a:solidFill>
                <a:latin typeface="Courier" pitchFamily="2" charset="0"/>
              </a:rPr>
              <a:t>;;this part uses codes from the library model Grand Canyon, with some modifications</a:t>
            </a:r>
            <a:br>
              <a:rPr lang="en-US" dirty="0">
                <a:solidFill>
                  <a:srgbClr val="BBBBBB"/>
                </a:solidFill>
                <a:latin typeface="Courier" pitchFamily="2" charset="0"/>
              </a:rPr>
            </a:b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8000"/>
                </a:solidFill>
                <a:latin typeface="Courier" pitchFamily="2" charset="0"/>
              </a:rPr>
              <a:t>let</a:t>
            </a:r>
            <a:r>
              <a:rPr lang="en-US" dirty="0">
                <a:solidFill>
                  <a:srgbClr val="BBBBBB"/>
                </a:solidFill>
                <a:latin typeface="Courier" pitchFamily="2" charset="0"/>
              </a:rPr>
              <a:t> </a:t>
            </a:r>
            <a:r>
              <a:rPr lang="en-US" dirty="0">
                <a:solidFill>
                  <a:srgbClr val="000000"/>
                </a:solidFill>
                <a:latin typeface="Courier" pitchFamily="2" charset="0"/>
              </a:rPr>
              <a:t>target</a:t>
            </a:r>
            <a:r>
              <a:rPr lang="en-US" dirty="0">
                <a:solidFill>
                  <a:srgbClr val="BBBBBB"/>
                </a:solidFill>
                <a:latin typeface="Courier" pitchFamily="2" charset="0"/>
              </a:rPr>
              <a:t> </a:t>
            </a:r>
            <a:r>
              <a:rPr lang="en-US" dirty="0">
                <a:solidFill>
                  <a:srgbClr val="0000FF"/>
                </a:solidFill>
                <a:latin typeface="Courier" pitchFamily="2" charset="0"/>
              </a:rPr>
              <a:t>min-one-of</a:t>
            </a:r>
            <a:r>
              <a:rPr lang="en-US" dirty="0">
                <a:solidFill>
                  <a:srgbClr val="BBBBBB"/>
                </a:solidFill>
                <a:latin typeface="Courier" pitchFamily="2" charset="0"/>
              </a:rPr>
              <a:t> </a:t>
            </a:r>
            <a:r>
              <a:rPr lang="en-US" dirty="0">
                <a:solidFill>
                  <a:srgbClr val="0000FF"/>
                </a:solidFill>
                <a:latin typeface="Courier" pitchFamily="2" charset="0"/>
              </a:rPr>
              <a:t>neighbors</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elevation</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FF"/>
                </a:solidFill>
                <a:latin typeface="Courier" pitchFamily="2" charset="0"/>
              </a:rPr>
              <a:t>count</a:t>
            </a:r>
            <a:r>
              <a:rPr lang="en-US" dirty="0">
                <a:solidFill>
                  <a:srgbClr val="BBBBBB"/>
                </a:solidFill>
                <a:latin typeface="Courier" pitchFamily="2" charset="0"/>
              </a:rPr>
              <a:t> </a:t>
            </a:r>
            <a:r>
              <a:rPr lang="en-US" dirty="0">
                <a:solidFill>
                  <a:srgbClr val="0000FF"/>
                </a:solidFill>
                <a:latin typeface="Courier" pitchFamily="2" charset="0"/>
              </a:rPr>
              <a:t>turtles-here</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water-height</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err="1">
                <a:solidFill>
                  <a:srgbClr val="008000"/>
                </a:solidFill>
                <a:latin typeface="Courier" pitchFamily="2" charset="0"/>
              </a:rPr>
              <a:t>ifelse</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latin typeface="Courier" pitchFamily="2" charset="0"/>
              </a:rPr>
              <a:t>elevation</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0000FF"/>
                </a:solidFill>
                <a:latin typeface="Courier" pitchFamily="2" charset="0"/>
              </a:rPr>
              <a:t>count</a:t>
            </a:r>
            <a:r>
              <a:rPr lang="en-US" dirty="0">
                <a:solidFill>
                  <a:srgbClr val="BBBBBB"/>
                </a:solidFill>
                <a:latin typeface="Courier" pitchFamily="2" charset="0"/>
              </a:rPr>
              <a:t> </a:t>
            </a:r>
            <a:r>
              <a:rPr lang="en-US" dirty="0">
                <a:solidFill>
                  <a:srgbClr val="0000FF"/>
                </a:solidFill>
                <a:latin typeface="Courier" pitchFamily="2" charset="0"/>
              </a:rPr>
              <a:t>turtles-here</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latin typeface="Courier" pitchFamily="2" charset="0"/>
              </a:rPr>
              <a:t>water-height</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0000FF"/>
                </a:solidFill>
                <a:latin typeface="Courier" pitchFamily="2" charset="0"/>
              </a:rPr>
              <a:t>of</a:t>
            </a:r>
            <a:r>
              <a:rPr lang="en-US" dirty="0">
                <a:solidFill>
                  <a:srgbClr val="BBBBBB"/>
                </a:solidFill>
                <a:latin typeface="Courier" pitchFamily="2" charset="0"/>
              </a:rPr>
              <a:t> </a:t>
            </a:r>
            <a:r>
              <a:rPr lang="en-US" dirty="0">
                <a:latin typeface="Courier" pitchFamily="2" charset="0"/>
              </a:rPr>
              <a:t>target</a:t>
            </a:r>
          </a:p>
          <a:p>
            <a:pPr marL="457200" lvl="1" indent="0">
              <a:buNone/>
            </a:pPr>
            <a:r>
              <a:rPr lang="en-US" dirty="0">
                <a:solidFill>
                  <a:srgbClr val="BBBBBB"/>
                </a:solidFill>
                <a:latin typeface="Courier" pitchFamily="2" charset="0"/>
              </a:rPr>
              <a:t>     </a:t>
            </a:r>
            <a:r>
              <a:rPr lang="en-US" dirty="0">
                <a:solidFill>
                  <a:srgbClr val="666666"/>
                </a:solidFill>
                <a:latin typeface="Courier" pitchFamily="2" charset="0"/>
              </a:rPr>
              <a:t>&lt;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000000"/>
                </a:solidFill>
                <a:latin typeface="Courier" pitchFamily="2" charset="0"/>
              </a:rPr>
              <a:t>elevation</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0000FF"/>
                </a:solidFill>
                <a:latin typeface="Courier" pitchFamily="2" charset="0"/>
              </a:rPr>
              <a:t>count</a:t>
            </a:r>
            <a:r>
              <a:rPr lang="en-US" dirty="0">
                <a:solidFill>
                  <a:srgbClr val="BBBBBB"/>
                </a:solidFill>
                <a:latin typeface="Courier" pitchFamily="2" charset="0"/>
              </a:rPr>
              <a:t> </a:t>
            </a:r>
            <a:r>
              <a:rPr lang="en-US" dirty="0">
                <a:solidFill>
                  <a:srgbClr val="0000FF"/>
                </a:solidFill>
                <a:latin typeface="Courier" pitchFamily="2" charset="0"/>
              </a:rPr>
              <a:t>turtles-here</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solidFill>
                  <a:srgbClr val="666666"/>
                </a:solidFill>
                <a:latin typeface="Courier" pitchFamily="2" charset="0"/>
              </a:rPr>
              <a:t>0</a:t>
            </a:r>
            <a:r>
              <a:rPr lang="en-US" b="1" dirty="0">
                <a:solidFill>
                  <a:srgbClr val="0000FF"/>
                </a:solidFill>
                <a:latin typeface="Courier" pitchFamily="2" charset="0"/>
              </a:rPr>
              <a:t>)</a:t>
            </a:r>
            <a:r>
              <a:rPr lang="en-US" dirty="0">
                <a:solidFill>
                  <a:srgbClr val="BBBBBB"/>
                </a:solidFill>
                <a:latin typeface="Courier" pitchFamily="2" charset="0"/>
              </a:rPr>
              <a:t> </a:t>
            </a:r>
            <a:r>
              <a:rPr lang="en-US" dirty="0">
                <a:solidFill>
                  <a:srgbClr val="666666"/>
                </a:solidFill>
                <a:latin typeface="Courier" pitchFamily="2" charset="0"/>
              </a:rPr>
              <a:t>*</a:t>
            </a:r>
            <a:r>
              <a:rPr lang="en-US" dirty="0">
                <a:solidFill>
                  <a:srgbClr val="BBBBBB"/>
                </a:solidFill>
                <a:latin typeface="Courier" pitchFamily="2" charset="0"/>
              </a:rPr>
              <a:t> </a:t>
            </a:r>
            <a:r>
              <a:rPr lang="en-US" dirty="0">
                <a:solidFill>
                  <a:srgbClr val="000000"/>
                </a:solidFill>
                <a:latin typeface="Courier" pitchFamily="2" charset="0"/>
              </a:rPr>
              <a:t>water-height</a:t>
            </a:r>
            <a:r>
              <a:rPr lang="en-US" b="1" dirty="0">
                <a:solidFill>
                  <a:srgbClr val="0000FF"/>
                </a:solidFill>
                <a:latin typeface="Courier" pitchFamily="2" charset="0"/>
              </a:rPr>
              <a:t>))</a:t>
            </a:r>
            <a:endParaRPr lang="en-US" dirty="0">
              <a:solidFill>
                <a:srgbClr val="0000FF"/>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8000"/>
                </a:solidFill>
                <a:latin typeface="Courier" pitchFamily="2" charset="0"/>
              </a:rPr>
              <a:t>face</a:t>
            </a:r>
            <a:r>
              <a:rPr lang="en-US" dirty="0">
                <a:solidFill>
                  <a:srgbClr val="BBBBBB"/>
                </a:solidFill>
                <a:latin typeface="Courier" pitchFamily="2" charset="0"/>
              </a:rPr>
              <a:t> </a:t>
            </a:r>
            <a:r>
              <a:rPr lang="en-US" dirty="0">
                <a:solidFill>
                  <a:srgbClr val="000000"/>
                </a:solidFill>
                <a:latin typeface="Courier" pitchFamily="2" charset="0"/>
              </a:rPr>
              <a:t>target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8000"/>
                </a:solidFill>
                <a:latin typeface="Courier" pitchFamily="2" charset="0"/>
              </a:rPr>
              <a:t>move-to</a:t>
            </a:r>
            <a:r>
              <a:rPr lang="en-US" dirty="0">
                <a:solidFill>
                  <a:srgbClr val="BBBBBB"/>
                </a:solidFill>
                <a:latin typeface="Courier" pitchFamily="2" charset="0"/>
              </a:rPr>
              <a:t> </a:t>
            </a:r>
            <a:r>
              <a:rPr lang="en-US" dirty="0">
                <a:solidFill>
                  <a:srgbClr val="000000"/>
                </a:solidFill>
                <a:latin typeface="Courier" pitchFamily="2" charset="0"/>
              </a:rPr>
              <a:t>target</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b="1" dirty="0">
                <a:solidFill>
                  <a:srgbClr val="0000FF"/>
                </a:solidFill>
                <a:latin typeface="Courier" pitchFamily="2" charset="0"/>
              </a:rPr>
              <a:t>[</a:t>
            </a:r>
            <a:r>
              <a:rPr lang="en-US" dirty="0">
                <a:solidFill>
                  <a:srgbClr val="BBBBBB"/>
                </a:solidFill>
                <a:latin typeface="Courier" pitchFamily="2" charset="0"/>
              </a:rPr>
              <a:t> </a:t>
            </a:r>
            <a:r>
              <a:rPr lang="en-US" b="1" dirty="0">
                <a:solidFill>
                  <a:srgbClr val="008000"/>
                </a:solidFill>
                <a:latin typeface="Courier" pitchFamily="2" charset="0"/>
              </a:rPr>
              <a:t>set</a:t>
            </a:r>
            <a:r>
              <a:rPr lang="en-US" dirty="0">
                <a:solidFill>
                  <a:srgbClr val="BBBBBB"/>
                </a:solidFill>
                <a:latin typeface="Courier" pitchFamily="2" charset="0"/>
              </a:rPr>
              <a:t> </a:t>
            </a:r>
            <a:r>
              <a:rPr lang="en-US" dirty="0">
                <a:solidFill>
                  <a:srgbClr val="0000FF"/>
                </a:solidFill>
                <a:latin typeface="Courier" pitchFamily="2" charset="0"/>
              </a:rPr>
              <a:t>breed</a:t>
            </a:r>
            <a:r>
              <a:rPr lang="en-US" dirty="0">
                <a:solidFill>
                  <a:srgbClr val="BBBBBB"/>
                </a:solidFill>
                <a:latin typeface="Courier" pitchFamily="2" charset="0"/>
              </a:rPr>
              <a:t> </a:t>
            </a:r>
            <a:r>
              <a:rPr lang="en-US" dirty="0">
                <a:solidFill>
                  <a:srgbClr val="000000"/>
                </a:solidFill>
                <a:latin typeface="Courier" pitchFamily="2" charset="0"/>
              </a:rPr>
              <a:t>waters</a:t>
            </a:r>
            <a:r>
              <a:rPr lang="en-US" dirty="0">
                <a:solidFill>
                  <a:srgbClr val="BBBBBB"/>
                </a:solidFill>
                <a:latin typeface="Courier" pitchFamily="2" charset="0"/>
              </a:rPr>
              <a:t> </a:t>
            </a:r>
            <a:r>
              <a:rPr lang="en-US" b="1" dirty="0">
                <a:solidFill>
                  <a:srgbClr val="0000FF"/>
                </a:solidFill>
                <a:latin typeface="Courier" pitchFamily="2" charset="0"/>
              </a:rPr>
              <a:t>]</a:t>
            </a:r>
            <a:endParaRPr lang="en-US" dirty="0">
              <a:solidFill>
                <a:srgbClr val="BBBBBB"/>
              </a:solidFill>
              <a:latin typeface="Courier" pitchFamily="2" charset="0"/>
            </a:endParaRPr>
          </a:p>
          <a:p>
            <a:pPr marL="457200" lvl="1" indent="0">
              <a:buNone/>
            </a:pPr>
            <a:r>
              <a:rPr lang="en-US" dirty="0">
                <a:solidFill>
                  <a:srgbClr val="BBBBBB"/>
                </a:solidFill>
                <a:latin typeface="Courier" pitchFamily="2" charset="0"/>
              </a:rPr>
              <a:t>  </a:t>
            </a:r>
            <a:r>
              <a:rPr lang="en-US" i="1" dirty="0">
                <a:solidFill>
                  <a:srgbClr val="408080"/>
                </a:solidFill>
                <a:latin typeface="Courier" pitchFamily="2" charset="0"/>
              </a:rPr>
              <a:t>;;codes from Grand Canyon end here</a:t>
            </a:r>
            <a:endParaRPr lang="en-US" dirty="0">
              <a:solidFill>
                <a:srgbClr val="408080"/>
              </a:solidFill>
              <a:latin typeface="Courier" pitchFamily="2" charset="0"/>
            </a:endParaRPr>
          </a:p>
          <a:p>
            <a:pPr marL="457200" lvl="1" indent="0">
              <a:buNone/>
            </a:pPr>
            <a:r>
              <a:rPr lang="en-US" b="1" dirty="0">
                <a:solidFill>
                  <a:srgbClr val="008000"/>
                </a:solidFill>
                <a:latin typeface="Courier" pitchFamily="2" charset="0"/>
              </a:rPr>
              <a:t>end</a:t>
            </a:r>
            <a:endParaRPr lang="en-US" dirty="0">
              <a:solidFill>
                <a:srgbClr val="008000"/>
              </a:solidFill>
              <a:latin typeface="Courier" pitchFamily="2" charset="0"/>
            </a:endParaRPr>
          </a:p>
        </p:txBody>
      </p:sp>
    </p:spTree>
    <p:extLst>
      <p:ext uri="{BB962C8B-B14F-4D97-AF65-F5344CB8AC3E}">
        <p14:creationId xmlns:p14="http://schemas.microsoft.com/office/powerpoint/2010/main" val="82162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fontScale="92500" lnSpcReduction="10000"/>
          </a:bodyPr>
          <a:lstStyle/>
          <a:p>
            <a:r>
              <a:rPr lang="en-US" dirty="0"/>
              <a:t>Bringing GIS and ABM approaches together allows modelers to think about how objects or agents and their aggregations interact and change in space and time.</a:t>
            </a:r>
          </a:p>
          <a:p>
            <a:r>
              <a:rPr lang="en-US" dirty="0"/>
              <a:t>For GIS users, it provides the ability to model the emergence of phenomena through individual interactions of features within a GIS over time and space.</a:t>
            </a:r>
          </a:p>
          <a:p>
            <a:r>
              <a:rPr lang="en-US" dirty="0"/>
              <a:t>GIS provides the ability to monitor the world, pulling together detailed information on areas, but it is unable to give insight into decision-making frameworks, </a:t>
            </a:r>
          </a:p>
          <a:p>
            <a:pPr lvl="1"/>
            <a:r>
              <a:rPr lang="en-US" dirty="0"/>
              <a:t>E.g. why people choose to live in such areas</a:t>
            </a:r>
          </a:p>
          <a:p>
            <a:r>
              <a:rPr lang="en-US" dirty="0"/>
              <a:t>Through the integration of GIS and agent-based modelling we can capture both this.</a:t>
            </a:r>
          </a:p>
          <a:p>
            <a:endParaRPr lang="en-US" dirty="0"/>
          </a:p>
          <a:p>
            <a:endParaRPr lang="en-US" dirty="0"/>
          </a:p>
        </p:txBody>
      </p:sp>
    </p:spTree>
    <p:extLst>
      <p:ext uri="{BB962C8B-B14F-4D97-AF65-F5344CB8AC3E}">
        <p14:creationId xmlns:p14="http://schemas.microsoft.com/office/powerpoint/2010/main" val="3156849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845B-7C05-7249-B7F2-F58B859AF1BD}"/>
              </a:ext>
            </a:extLst>
          </p:cNvPr>
          <p:cNvSpPr>
            <a:spLocks noGrp="1"/>
          </p:cNvSpPr>
          <p:nvPr>
            <p:ph type="title"/>
          </p:nvPr>
        </p:nvSpPr>
        <p:spPr/>
        <p:txBody>
          <a:bodyPr/>
          <a:lstStyle/>
          <a:p>
            <a:r>
              <a:rPr lang="en-US" dirty="0"/>
              <a:t>Summary of Raster Data in Agent-based Models</a:t>
            </a:r>
          </a:p>
        </p:txBody>
      </p:sp>
      <p:sp>
        <p:nvSpPr>
          <p:cNvPr id="3" name="Content Placeholder 2">
            <a:extLst>
              <a:ext uri="{FF2B5EF4-FFF2-40B4-BE49-F238E27FC236}">
                <a16:creationId xmlns:a16="http://schemas.microsoft.com/office/drawing/2014/main" id="{EE93710B-BB0D-3B44-A9AD-76D7F6092FCB}"/>
              </a:ext>
            </a:extLst>
          </p:cNvPr>
          <p:cNvSpPr>
            <a:spLocks noGrp="1"/>
          </p:cNvSpPr>
          <p:nvPr>
            <p:ph idx="1"/>
          </p:nvPr>
        </p:nvSpPr>
        <p:spPr/>
        <p:txBody>
          <a:bodyPr>
            <a:normAutofit/>
          </a:bodyPr>
          <a:lstStyle/>
          <a:p>
            <a:r>
              <a:rPr lang="en-US" dirty="0"/>
              <a:t>One of the advantages with raster data is that they fit well with cell-based nature of many agent-based models.</a:t>
            </a:r>
          </a:p>
          <a:p>
            <a:r>
              <a:rPr lang="en-US" dirty="0"/>
              <a:t>This is especially true of the direct relationship between raster cells and NetLogo patches. </a:t>
            </a:r>
          </a:p>
          <a:p>
            <a:r>
              <a:rPr lang="en-US" dirty="0"/>
              <a:t>Raster data are also often widely available, especially remotely sensed data, and multiple raster layers can be combined to build rich models (as in the case of the SLEUTH example). </a:t>
            </a:r>
          </a:p>
        </p:txBody>
      </p:sp>
    </p:spTree>
    <p:extLst>
      <p:ext uri="{BB962C8B-B14F-4D97-AF65-F5344CB8AC3E}">
        <p14:creationId xmlns:p14="http://schemas.microsoft.com/office/powerpoint/2010/main" val="135255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89FD-5109-2E41-8E62-6EA6BD1DACF5}"/>
              </a:ext>
            </a:extLst>
          </p:cNvPr>
          <p:cNvSpPr>
            <a:spLocks noGrp="1"/>
          </p:cNvSpPr>
          <p:nvPr>
            <p:ph type="title"/>
          </p:nvPr>
        </p:nvSpPr>
        <p:spPr/>
        <p:txBody>
          <a:bodyPr/>
          <a:lstStyle/>
          <a:p>
            <a:r>
              <a:rPr lang="en-US" dirty="0"/>
              <a:t>Using Vector Data in NetLogo</a:t>
            </a:r>
          </a:p>
        </p:txBody>
      </p:sp>
      <p:sp>
        <p:nvSpPr>
          <p:cNvPr id="3" name="Content Placeholder 2">
            <a:extLst>
              <a:ext uri="{FF2B5EF4-FFF2-40B4-BE49-F238E27FC236}">
                <a16:creationId xmlns:a16="http://schemas.microsoft.com/office/drawing/2014/main" id="{9FCFDCD9-DEE2-CF4E-9666-75A423186D32}"/>
              </a:ext>
            </a:extLst>
          </p:cNvPr>
          <p:cNvSpPr>
            <a:spLocks noGrp="1"/>
          </p:cNvSpPr>
          <p:nvPr>
            <p:ph idx="1"/>
          </p:nvPr>
        </p:nvSpPr>
        <p:spPr/>
        <p:txBody>
          <a:bodyPr/>
          <a:lstStyle/>
          <a:p>
            <a:r>
              <a:rPr lang="en-US" dirty="0"/>
              <a:t>Vector data allows geometric detail to be incorporated into agent-based models. </a:t>
            </a:r>
          </a:p>
          <a:p>
            <a:r>
              <a:rPr lang="en-US" dirty="0"/>
              <a:t>Most toolkits allow for the importation of ESRI shapefiles (i.e. points, lines and polygons).</a:t>
            </a:r>
          </a:p>
          <a:p>
            <a:pPr lvl="1"/>
            <a:r>
              <a:rPr lang="en-US" dirty="0"/>
              <a:t>The accompanying .</a:t>
            </a:r>
            <a:r>
              <a:rPr lang="en-US" dirty="0" err="1"/>
              <a:t>dbf</a:t>
            </a:r>
            <a:r>
              <a:rPr lang="en-US" dirty="0"/>
              <a:t> (database) file contains the attribute data associated with each area</a:t>
            </a:r>
          </a:p>
          <a:p>
            <a:pPr lvl="1"/>
            <a:r>
              <a:rPr lang="en-US" dirty="0"/>
              <a:t>These attributes can be used to populate the environment</a:t>
            </a:r>
          </a:p>
          <a:p>
            <a:endParaRPr lang="en-US" dirty="0"/>
          </a:p>
        </p:txBody>
      </p:sp>
    </p:spTree>
    <p:extLst>
      <p:ext uri="{BB962C8B-B14F-4D97-AF65-F5344CB8AC3E}">
        <p14:creationId xmlns:p14="http://schemas.microsoft.com/office/powerpoint/2010/main" val="4264375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740F-E2C5-5543-8FB2-EB109008063C}"/>
              </a:ext>
            </a:extLst>
          </p:cNvPr>
          <p:cNvSpPr>
            <a:spLocks noGrp="1"/>
          </p:cNvSpPr>
          <p:nvPr>
            <p:ph type="title"/>
          </p:nvPr>
        </p:nvSpPr>
        <p:spPr/>
        <p:txBody>
          <a:bodyPr/>
          <a:lstStyle/>
          <a:p>
            <a:r>
              <a:rPr lang="en-US" dirty="0"/>
              <a:t>Detailed Vector Example: Schelling and Polygons</a:t>
            </a:r>
          </a:p>
        </p:txBody>
      </p:sp>
      <p:sp>
        <p:nvSpPr>
          <p:cNvPr id="3" name="Content Placeholder 2">
            <a:extLst>
              <a:ext uri="{FF2B5EF4-FFF2-40B4-BE49-F238E27FC236}">
                <a16:creationId xmlns:a16="http://schemas.microsoft.com/office/drawing/2014/main" id="{548D6E20-3B29-BB40-9091-ADA507A9A81C}"/>
              </a:ext>
            </a:extLst>
          </p:cNvPr>
          <p:cNvSpPr>
            <a:spLocks noGrp="1"/>
          </p:cNvSpPr>
          <p:nvPr>
            <p:ph idx="1"/>
          </p:nvPr>
        </p:nvSpPr>
        <p:spPr/>
        <p:txBody>
          <a:bodyPr>
            <a:normAutofit fontScale="92500" lnSpcReduction="10000"/>
          </a:bodyPr>
          <a:lstStyle/>
          <a:p>
            <a:r>
              <a:rPr lang="en-US" dirty="0"/>
              <a:t>In this example we use polygons to replace the regular cell structure that is typically associated with Schelling Model. </a:t>
            </a:r>
          </a:p>
          <a:p>
            <a:r>
              <a:rPr lang="en-US" dirty="0"/>
              <a:t>The model logic is similar, though; agents have a preference for being surrounded by neighbors who are similar to themselves.</a:t>
            </a:r>
          </a:p>
          <a:p>
            <a:r>
              <a:rPr lang="en-US" dirty="0"/>
              <a:t>Here, the neighborhood is defined by adjacent polygons rather than the Moore neighborhood.</a:t>
            </a:r>
          </a:p>
          <a:p>
            <a:r>
              <a:rPr lang="en-US" dirty="0"/>
              <a:t>agents move to an unoccupied polygon if their preference is not being met.</a:t>
            </a:r>
          </a:p>
          <a:p>
            <a:r>
              <a:rPr lang="en-US" dirty="0"/>
              <a:t>Another important difference is that the agents are not randomly placed in the artificial world. Rather their original locations are based on information from the shapefile. In this simple example, one agent is created per polygon.</a:t>
            </a:r>
          </a:p>
        </p:txBody>
      </p:sp>
    </p:spTree>
    <p:extLst>
      <p:ext uri="{BB962C8B-B14F-4D97-AF65-F5344CB8AC3E}">
        <p14:creationId xmlns:p14="http://schemas.microsoft.com/office/powerpoint/2010/main" val="3906242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8B68-2090-E440-A5EA-E1500B8CF5D7}"/>
              </a:ext>
            </a:extLst>
          </p:cNvPr>
          <p:cNvSpPr>
            <a:spLocks noGrp="1"/>
          </p:cNvSpPr>
          <p:nvPr>
            <p:ph type="title"/>
          </p:nvPr>
        </p:nvSpPr>
        <p:spPr/>
        <p:txBody>
          <a:bodyPr/>
          <a:lstStyle/>
          <a:p>
            <a:r>
              <a:rPr lang="en-US" dirty="0"/>
              <a:t>The Schelling Segregation Model Implemented using Polygons as Agents</a:t>
            </a:r>
          </a:p>
        </p:txBody>
      </p:sp>
      <p:pic>
        <p:nvPicPr>
          <p:cNvPr id="5" name="Content Placeholder 4" descr="A screenshot of a cell phone&#10;&#10;Description automatically generated">
            <a:extLst>
              <a:ext uri="{FF2B5EF4-FFF2-40B4-BE49-F238E27FC236}">
                <a16:creationId xmlns:a16="http://schemas.microsoft.com/office/drawing/2014/main" id="{D5BC33EE-CCD5-4D4F-BB95-7850BE44AB50}"/>
              </a:ext>
            </a:extLst>
          </p:cNvPr>
          <p:cNvPicPr>
            <a:picLocks noGrp="1" noChangeAspect="1"/>
          </p:cNvPicPr>
          <p:nvPr>
            <p:ph idx="1"/>
          </p:nvPr>
        </p:nvPicPr>
        <p:blipFill>
          <a:blip r:embed="rId2"/>
          <a:stretch>
            <a:fillRect/>
          </a:stretch>
        </p:blipFill>
        <p:spPr>
          <a:xfrm>
            <a:off x="2881572" y="1825625"/>
            <a:ext cx="6428856" cy="4351338"/>
          </a:xfrm>
        </p:spPr>
      </p:pic>
      <p:sp>
        <p:nvSpPr>
          <p:cNvPr id="6" name="TextBox 5">
            <a:extLst>
              <a:ext uri="{FF2B5EF4-FFF2-40B4-BE49-F238E27FC236}">
                <a16:creationId xmlns:a16="http://schemas.microsoft.com/office/drawing/2014/main" id="{B7CA8DCC-C818-3546-8723-B78CB29BF5E6}"/>
              </a:ext>
            </a:extLst>
          </p:cNvPr>
          <p:cNvSpPr txBox="1"/>
          <p:nvPr/>
        </p:nvSpPr>
        <p:spPr>
          <a:xfrm>
            <a:off x="9310428" y="6311900"/>
            <a:ext cx="2435410" cy="369332"/>
          </a:xfrm>
          <a:prstGeom prst="rect">
            <a:avLst/>
          </a:prstGeom>
          <a:noFill/>
        </p:spPr>
        <p:txBody>
          <a:bodyPr wrap="none" rtlCol="0">
            <a:spAutoFit/>
          </a:bodyPr>
          <a:lstStyle/>
          <a:p>
            <a:r>
              <a:rPr lang="en-US" dirty="0">
                <a:hlinkClick r:id="rId3"/>
              </a:rPr>
              <a:t>Click here for the model</a:t>
            </a:r>
            <a:endParaRPr lang="en-US" dirty="0"/>
          </a:p>
        </p:txBody>
      </p:sp>
    </p:spTree>
    <p:extLst>
      <p:ext uri="{BB962C8B-B14F-4D97-AF65-F5344CB8AC3E}">
        <p14:creationId xmlns:p14="http://schemas.microsoft.com/office/powerpoint/2010/main" val="355683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AB0F-9D4B-E34B-A313-A4C209D769AB}"/>
              </a:ext>
            </a:extLst>
          </p:cNvPr>
          <p:cNvSpPr>
            <a:spLocks noGrp="1"/>
          </p:cNvSpPr>
          <p:nvPr>
            <p:ph type="title"/>
          </p:nvPr>
        </p:nvSpPr>
        <p:spPr/>
        <p:txBody>
          <a:bodyPr/>
          <a:lstStyle/>
          <a:p>
            <a:r>
              <a:rPr lang="en-US" dirty="0"/>
              <a:t>The Schelling Segregation Model Implemented using Polygons as Agents</a:t>
            </a:r>
          </a:p>
        </p:txBody>
      </p:sp>
      <p:sp>
        <p:nvSpPr>
          <p:cNvPr id="3" name="Content Placeholder 2">
            <a:extLst>
              <a:ext uri="{FF2B5EF4-FFF2-40B4-BE49-F238E27FC236}">
                <a16:creationId xmlns:a16="http://schemas.microsoft.com/office/drawing/2014/main" id="{57E02431-B451-A44A-905F-DC0121FA3356}"/>
              </a:ext>
            </a:extLst>
          </p:cNvPr>
          <p:cNvSpPr>
            <a:spLocks noGrp="1"/>
          </p:cNvSpPr>
          <p:nvPr>
            <p:ph idx="1"/>
          </p:nvPr>
        </p:nvSpPr>
        <p:spPr/>
        <p:txBody>
          <a:bodyPr/>
          <a:lstStyle/>
          <a:p>
            <a:r>
              <a:rPr lang="en-US" dirty="0"/>
              <a:t>For more details with working with Vector See the tutorial Associated with this chapter. </a:t>
            </a:r>
          </a:p>
        </p:txBody>
      </p:sp>
    </p:spTree>
    <p:extLst>
      <p:ext uri="{BB962C8B-B14F-4D97-AF65-F5344CB8AC3E}">
        <p14:creationId xmlns:p14="http://schemas.microsoft.com/office/powerpoint/2010/main" val="201629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6D63-342A-0140-B587-67A9F80226EC}"/>
              </a:ext>
            </a:extLst>
          </p:cNvPr>
          <p:cNvSpPr>
            <a:spLocks noGrp="1"/>
          </p:cNvSpPr>
          <p:nvPr>
            <p:ph type="title"/>
          </p:nvPr>
        </p:nvSpPr>
        <p:spPr/>
        <p:txBody>
          <a:bodyPr/>
          <a:lstStyle/>
          <a:p>
            <a:r>
              <a:rPr lang="en-US" dirty="0"/>
              <a:t>Reading in a shapefile and Creating Agents within Polygons</a:t>
            </a:r>
          </a:p>
        </p:txBody>
      </p:sp>
      <p:pic>
        <p:nvPicPr>
          <p:cNvPr id="5" name="Content Placeholder 4" descr="A close up of a map&#10;&#10;Description automatically generated">
            <a:extLst>
              <a:ext uri="{FF2B5EF4-FFF2-40B4-BE49-F238E27FC236}">
                <a16:creationId xmlns:a16="http://schemas.microsoft.com/office/drawing/2014/main" id="{ED284D24-0A08-4342-A658-E666B8C2C716}"/>
              </a:ext>
            </a:extLst>
          </p:cNvPr>
          <p:cNvPicPr>
            <a:picLocks noGrp="1" noChangeAspect="1"/>
          </p:cNvPicPr>
          <p:nvPr>
            <p:ph idx="1"/>
          </p:nvPr>
        </p:nvPicPr>
        <p:blipFill rotWithShape="1">
          <a:blip r:embed="rId2"/>
          <a:srcRect b="49394"/>
          <a:stretch/>
        </p:blipFill>
        <p:spPr>
          <a:xfrm>
            <a:off x="0" y="2192337"/>
            <a:ext cx="6198619" cy="3585010"/>
          </a:xfrm>
        </p:spPr>
      </p:pic>
      <p:pic>
        <p:nvPicPr>
          <p:cNvPr id="6" name="Content Placeholder 4" descr="A close up of a map&#10;&#10;Description automatically generated">
            <a:extLst>
              <a:ext uri="{FF2B5EF4-FFF2-40B4-BE49-F238E27FC236}">
                <a16:creationId xmlns:a16="http://schemas.microsoft.com/office/drawing/2014/main" id="{6D0D41F3-9436-404E-BB2A-BC50008E7602}"/>
              </a:ext>
            </a:extLst>
          </p:cNvPr>
          <p:cNvPicPr>
            <a:picLocks noChangeAspect="1"/>
          </p:cNvPicPr>
          <p:nvPr/>
        </p:nvPicPr>
        <p:blipFill rotWithShape="1">
          <a:blip r:embed="rId2"/>
          <a:srcRect t="49394"/>
          <a:stretch/>
        </p:blipFill>
        <p:spPr>
          <a:xfrm>
            <a:off x="5803764" y="2067645"/>
            <a:ext cx="6198619" cy="3585010"/>
          </a:xfrm>
          <a:prstGeom prst="rect">
            <a:avLst/>
          </a:prstGeom>
        </p:spPr>
      </p:pic>
    </p:spTree>
    <p:extLst>
      <p:ext uri="{BB962C8B-B14F-4D97-AF65-F5344CB8AC3E}">
        <p14:creationId xmlns:p14="http://schemas.microsoft.com/office/powerpoint/2010/main" val="173772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9D0D2345-489A-A04D-8243-771E19B1D830}"/>
              </a:ext>
            </a:extLst>
          </p:cNvPr>
          <p:cNvPicPr>
            <a:picLocks noGrp="1" noChangeAspect="1"/>
          </p:cNvPicPr>
          <p:nvPr>
            <p:ph idx="1"/>
          </p:nvPr>
        </p:nvPicPr>
        <p:blipFill>
          <a:blip r:embed="rId3"/>
          <a:stretch>
            <a:fillRect/>
          </a:stretch>
        </p:blipFill>
        <p:spPr>
          <a:xfrm>
            <a:off x="2094415" y="1825625"/>
            <a:ext cx="8003170" cy="4351338"/>
          </a:xfrm>
        </p:spPr>
      </p:pic>
      <p:sp>
        <p:nvSpPr>
          <p:cNvPr id="6" name="TextBox 5">
            <a:extLst>
              <a:ext uri="{FF2B5EF4-FFF2-40B4-BE49-F238E27FC236}">
                <a16:creationId xmlns:a16="http://schemas.microsoft.com/office/drawing/2014/main" id="{14EFCA9A-2D91-CB43-BA0B-BA707D8A0C64}"/>
              </a:ext>
            </a:extLst>
          </p:cNvPr>
          <p:cNvSpPr txBox="1"/>
          <p:nvPr/>
        </p:nvSpPr>
        <p:spPr>
          <a:xfrm>
            <a:off x="838201" y="6176962"/>
            <a:ext cx="11007436" cy="646331"/>
          </a:xfrm>
          <a:prstGeom prst="rect">
            <a:avLst/>
          </a:prstGeom>
          <a:noFill/>
        </p:spPr>
        <p:txBody>
          <a:bodyPr wrap="square" rtlCol="0">
            <a:spAutoFit/>
          </a:bodyPr>
          <a:lstStyle/>
          <a:p>
            <a:r>
              <a:rPr lang="en-US" dirty="0"/>
              <a:t>(A) Instantiation of a segregation model where each agent is created from attribute information and (B) the resulting end state when all agents are satisfied with their neighborhood.</a:t>
            </a:r>
          </a:p>
        </p:txBody>
      </p:sp>
      <p:sp>
        <p:nvSpPr>
          <p:cNvPr id="7" name="TextBox 6">
            <a:extLst>
              <a:ext uri="{FF2B5EF4-FFF2-40B4-BE49-F238E27FC236}">
                <a16:creationId xmlns:a16="http://schemas.microsoft.com/office/drawing/2014/main" id="{702C64E7-9A45-454D-B61F-3FC82CBDDA79}"/>
              </a:ext>
            </a:extLst>
          </p:cNvPr>
          <p:cNvSpPr txBox="1"/>
          <p:nvPr/>
        </p:nvSpPr>
        <p:spPr>
          <a:xfrm>
            <a:off x="9410227" y="6500127"/>
            <a:ext cx="2435410" cy="369332"/>
          </a:xfrm>
          <a:prstGeom prst="rect">
            <a:avLst/>
          </a:prstGeom>
          <a:noFill/>
        </p:spPr>
        <p:txBody>
          <a:bodyPr wrap="none" rtlCol="0">
            <a:spAutoFit/>
          </a:bodyPr>
          <a:lstStyle/>
          <a:p>
            <a:r>
              <a:rPr lang="en-US" dirty="0">
                <a:hlinkClick r:id="rId4"/>
              </a:rPr>
              <a:t>Click here for the model</a:t>
            </a:r>
            <a:endParaRPr lang="en-US" dirty="0"/>
          </a:p>
        </p:txBody>
      </p:sp>
      <p:sp>
        <p:nvSpPr>
          <p:cNvPr id="8" name="Title 1">
            <a:extLst>
              <a:ext uri="{FF2B5EF4-FFF2-40B4-BE49-F238E27FC236}">
                <a16:creationId xmlns:a16="http://schemas.microsoft.com/office/drawing/2014/main" id="{CD71A73E-14DE-1A43-A163-11D35132F91D}"/>
              </a:ext>
            </a:extLst>
          </p:cNvPr>
          <p:cNvSpPr>
            <a:spLocks noGrp="1"/>
          </p:cNvSpPr>
          <p:nvPr>
            <p:ph type="title"/>
          </p:nvPr>
        </p:nvSpPr>
        <p:spPr>
          <a:xfrm>
            <a:off x="838200" y="365125"/>
            <a:ext cx="10515600" cy="1325563"/>
          </a:xfrm>
        </p:spPr>
        <p:txBody>
          <a:bodyPr/>
          <a:lstStyle/>
          <a:p>
            <a:r>
              <a:rPr lang="en-US" dirty="0"/>
              <a:t>Reading in a Shapefile and Creating Agents within Polygons</a:t>
            </a:r>
          </a:p>
        </p:txBody>
      </p:sp>
    </p:spTree>
    <p:extLst>
      <p:ext uri="{BB962C8B-B14F-4D97-AF65-F5344CB8AC3E}">
        <p14:creationId xmlns:p14="http://schemas.microsoft.com/office/powerpoint/2010/main" val="261070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1F68-6ED4-FB40-B255-EA2082528967}"/>
              </a:ext>
            </a:extLst>
          </p:cNvPr>
          <p:cNvSpPr>
            <a:spLocks noGrp="1"/>
          </p:cNvSpPr>
          <p:nvPr>
            <p:ph type="title"/>
          </p:nvPr>
        </p:nvSpPr>
        <p:spPr/>
        <p:txBody>
          <a:bodyPr>
            <a:normAutofit/>
          </a:bodyPr>
          <a:lstStyle/>
          <a:p>
            <a:r>
              <a:rPr lang="en-US" dirty="0"/>
              <a:t>Setting the NetLogo patch size so that it Corresponds with some Vector GIS data</a:t>
            </a:r>
          </a:p>
        </p:txBody>
      </p:sp>
      <p:pic>
        <p:nvPicPr>
          <p:cNvPr id="5" name="Content Placeholder 4" descr="A screenshot of a cell phone&#10;&#10;Description automatically generated">
            <a:extLst>
              <a:ext uri="{FF2B5EF4-FFF2-40B4-BE49-F238E27FC236}">
                <a16:creationId xmlns:a16="http://schemas.microsoft.com/office/drawing/2014/main" id="{0A6B3F39-3506-AE49-8CC4-930B0F0D8D9E}"/>
              </a:ext>
            </a:extLst>
          </p:cNvPr>
          <p:cNvPicPr>
            <a:picLocks noGrp="1" noChangeAspect="1"/>
          </p:cNvPicPr>
          <p:nvPr>
            <p:ph idx="1"/>
          </p:nvPr>
        </p:nvPicPr>
        <p:blipFill>
          <a:blip r:embed="rId2"/>
          <a:stretch>
            <a:fillRect/>
          </a:stretch>
        </p:blipFill>
        <p:spPr>
          <a:xfrm>
            <a:off x="1584524" y="1825625"/>
            <a:ext cx="9022952" cy="4351338"/>
          </a:xfrm>
        </p:spPr>
      </p:pic>
      <p:sp>
        <p:nvSpPr>
          <p:cNvPr id="7" name="TextBox 6">
            <a:extLst>
              <a:ext uri="{FF2B5EF4-FFF2-40B4-BE49-F238E27FC236}">
                <a16:creationId xmlns:a16="http://schemas.microsoft.com/office/drawing/2014/main" id="{5ED5B654-A103-B443-8BDE-2E250A63CAFD}"/>
              </a:ext>
            </a:extLst>
          </p:cNvPr>
          <p:cNvSpPr txBox="1"/>
          <p:nvPr/>
        </p:nvSpPr>
        <p:spPr>
          <a:xfrm>
            <a:off x="9323611" y="6311900"/>
            <a:ext cx="2750625" cy="369332"/>
          </a:xfrm>
          <a:prstGeom prst="rect">
            <a:avLst/>
          </a:prstGeom>
          <a:noFill/>
        </p:spPr>
        <p:txBody>
          <a:bodyPr wrap="none" rtlCol="0">
            <a:spAutoFit/>
          </a:bodyPr>
          <a:lstStyle/>
          <a:p>
            <a:r>
              <a:rPr lang="en-US" dirty="0">
                <a:hlinkClick r:id="rId3"/>
              </a:rPr>
              <a:t>Click here to see the Model</a:t>
            </a:r>
            <a:endParaRPr lang="en-US" dirty="0"/>
          </a:p>
        </p:txBody>
      </p:sp>
    </p:spTree>
    <p:extLst>
      <p:ext uri="{BB962C8B-B14F-4D97-AF65-F5344CB8AC3E}">
        <p14:creationId xmlns:p14="http://schemas.microsoft.com/office/powerpoint/2010/main" val="1190940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8AD5-D994-6C44-8534-BD0BA517F0C6}"/>
              </a:ext>
            </a:extLst>
          </p:cNvPr>
          <p:cNvSpPr>
            <a:spLocks noGrp="1"/>
          </p:cNvSpPr>
          <p:nvPr>
            <p:ph type="title"/>
          </p:nvPr>
        </p:nvSpPr>
        <p:spPr/>
        <p:txBody>
          <a:bodyPr/>
          <a:lstStyle/>
          <a:p>
            <a:r>
              <a:rPr lang="en-US" dirty="0"/>
              <a:t>Summary of Vector Data in Agent-based models</a:t>
            </a:r>
          </a:p>
        </p:txBody>
      </p:sp>
      <p:sp>
        <p:nvSpPr>
          <p:cNvPr id="3" name="Content Placeholder 2">
            <a:extLst>
              <a:ext uri="{FF2B5EF4-FFF2-40B4-BE49-F238E27FC236}">
                <a16:creationId xmlns:a16="http://schemas.microsoft.com/office/drawing/2014/main" id="{0225F6AB-A1FC-BF4E-B062-41FD6B5BBBDD}"/>
              </a:ext>
            </a:extLst>
          </p:cNvPr>
          <p:cNvSpPr>
            <a:spLocks noGrp="1"/>
          </p:cNvSpPr>
          <p:nvPr>
            <p:ph idx="1"/>
          </p:nvPr>
        </p:nvSpPr>
        <p:spPr/>
        <p:txBody>
          <a:bodyPr>
            <a:normAutofit fontScale="92500"/>
          </a:bodyPr>
          <a:lstStyle/>
          <a:p>
            <a:r>
              <a:rPr lang="en-US" dirty="0"/>
              <a:t>Box 6.8</a:t>
            </a:r>
          </a:p>
          <a:p>
            <a:r>
              <a:rPr lang="en-US" dirty="0"/>
              <a:t>In this section, two geographically explicit agent-based models have been</a:t>
            </a:r>
          </a:p>
          <a:p>
            <a:r>
              <a:rPr lang="en-US" dirty="0"/>
              <a:t>discussed. They demonstrated how models can be created using data held</a:t>
            </a:r>
          </a:p>
          <a:p>
            <a:r>
              <a:rPr lang="en-US" dirty="0"/>
              <a:t>within a vector GIS layer and how attributes of the GIS data can be used to</a:t>
            </a:r>
          </a:p>
          <a:p>
            <a:r>
              <a:rPr lang="en-US" dirty="0"/>
              <a:t>create agents. Many more complex examples and more applied models can</a:t>
            </a:r>
          </a:p>
          <a:p>
            <a:r>
              <a:rPr lang="en-US" dirty="0"/>
              <a:t>be created using the same techniques, some of which are outlined in</a:t>
            </a:r>
          </a:p>
          <a:p>
            <a:r>
              <a:rPr lang="en-US" dirty="0"/>
              <a:t>Appendix A. The use of vector data in a GIS will be revisited in Section 8.4,</a:t>
            </a:r>
          </a:p>
          <a:p>
            <a:r>
              <a:rPr lang="en-US" dirty="0"/>
              <a:t>where it will be demonstrated how agents can move around a road network.</a:t>
            </a:r>
          </a:p>
        </p:txBody>
      </p:sp>
    </p:spTree>
    <p:extLst>
      <p:ext uri="{BB962C8B-B14F-4D97-AF65-F5344CB8AC3E}">
        <p14:creationId xmlns:p14="http://schemas.microsoft.com/office/powerpoint/2010/main" val="2787412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845B-7C05-7249-B7F2-F58B859AF1BD}"/>
              </a:ext>
            </a:extLst>
          </p:cNvPr>
          <p:cNvSpPr>
            <a:spLocks noGrp="1"/>
          </p:cNvSpPr>
          <p:nvPr>
            <p:ph type="title"/>
          </p:nvPr>
        </p:nvSpPr>
        <p:spPr/>
        <p:txBody>
          <a:bodyPr/>
          <a:lstStyle/>
          <a:p>
            <a:r>
              <a:rPr lang="en-US" dirty="0"/>
              <a:t>Summary of Raster Data in Agent-based Models</a:t>
            </a:r>
          </a:p>
        </p:txBody>
      </p:sp>
      <p:sp>
        <p:nvSpPr>
          <p:cNvPr id="3" name="Content Placeholder 2">
            <a:extLst>
              <a:ext uri="{FF2B5EF4-FFF2-40B4-BE49-F238E27FC236}">
                <a16:creationId xmlns:a16="http://schemas.microsoft.com/office/drawing/2014/main" id="{EE93710B-BB0D-3B44-A9AD-76D7F6092FCB}"/>
              </a:ext>
            </a:extLst>
          </p:cNvPr>
          <p:cNvSpPr>
            <a:spLocks noGrp="1"/>
          </p:cNvSpPr>
          <p:nvPr>
            <p:ph idx="1"/>
          </p:nvPr>
        </p:nvSpPr>
        <p:spPr/>
        <p:txBody>
          <a:bodyPr>
            <a:normAutofit/>
          </a:bodyPr>
          <a:lstStyle/>
          <a:p>
            <a:r>
              <a:rPr lang="en-US" dirty="0"/>
              <a:t>One of the advantages with vector data is that it captures geometric details .</a:t>
            </a:r>
          </a:p>
          <a:p>
            <a:r>
              <a:rPr lang="en-US" dirty="0"/>
              <a:t>Agent-based models can be created using data held within a vector GIS layer and attributes of the GIS data can be used to create agents. </a:t>
            </a:r>
          </a:p>
        </p:txBody>
      </p:sp>
    </p:spTree>
    <p:extLst>
      <p:ext uri="{BB962C8B-B14F-4D97-AF65-F5344CB8AC3E}">
        <p14:creationId xmlns:p14="http://schemas.microsoft.com/office/powerpoint/2010/main" val="411869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15DB-4BC7-2B4A-A921-345A89E90728}"/>
              </a:ext>
            </a:extLst>
          </p:cNvPr>
          <p:cNvSpPr>
            <a:spLocks noGrp="1"/>
          </p:cNvSpPr>
          <p:nvPr>
            <p:ph type="title"/>
          </p:nvPr>
        </p:nvSpPr>
        <p:spPr/>
        <p:txBody>
          <a:bodyPr/>
          <a:lstStyle/>
          <a:p>
            <a:r>
              <a:rPr lang="en-US" dirty="0"/>
              <a:t>Creating an ‘</a:t>
            </a:r>
            <a:r>
              <a:rPr lang="en-US" i="1" dirty="0"/>
              <a:t>Artificial World</a:t>
            </a:r>
            <a:r>
              <a:rPr lang="en-US" dirty="0"/>
              <a:t>’ from GIS Data</a:t>
            </a:r>
          </a:p>
        </p:txBody>
      </p:sp>
      <p:pic>
        <p:nvPicPr>
          <p:cNvPr id="6" name="Content Placeholder 5">
            <a:extLst>
              <a:ext uri="{FF2B5EF4-FFF2-40B4-BE49-F238E27FC236}">
                <a16:creationId xmlns:a16="http://schemas.microsoft.com/office/drawing/2014/main" id="{80AB41D2-8C66-A547-A2B4-63444526BF91}"/>
              </a:ext>
            </a:extLst>
          </p:cNvPr>
          <p:cNvPicPr>
            <a:picLocks noGrp="1" noChangeAspect="1"/>
          </p:cNvPicPr>
          <p:nvPr>
            <p:ph idx="1"/>
          </p:nvPr>
        </p:nvPicPr>
        <p:blipFill>
          <a:blip r:embed="rId3"/>
          <a:stretch>
            <a:fillRect/>
          </a:stretch>
        </p:blipFill>
        <p:spPr>
          <a:xfrm>
            <a:off x="3458294" y="1825625"/>
            <a:ext cx="5275412" cy="4351338"/>
          </a:xfrm>
        </p:spPr>
      </p:pic>
      <p:sp>
        <p:nvSpPr>
          <p:cNvPr id="4" name="TextBox 3">
            <a:extLst>
              <a:ext uri="{FF2B5EF4-FFF2-40B4-BE49-F238E27FC236}">
                <a16:creationId xmlns:a16="http://schemas.microsoft.com/office/drawing/2014/main" id="{1B2072CA-A5BE-6F48-99A3-63129004DC56}"/>
              </a:ext>
            </a:extLst>
          </p:cNvPr>
          <p:cNvSpPr txBox="1"/>
          <p:nvPr/>
        </p:nvSpPr>
        <p:spPr>
          <a:xfrm>
            <a:off x="515133" y="6176963"/>
            <a:ext cx="11161734" cy="646331"/>
          </a:xfrm>
          <a:prstGeom prst="rect">
            <a:avLst/>
          </a:prstGeom>
          <a:noFill/>
        </p:spPr>
        <p:txBody>
          <a:bodyPr wrap="square" rtlCol="0">
            <a:spAutoFit/>
          </a:bodyPr>
          <a:lstStyle/>
          <a:p>
            <a:r>
              <a:rPr lang="en-US" dirty="0"/>
              <a:t>Figure 6.1: Abstracting from the “real” world into a series of layers to be used in the artificial world for which to base the agent-based model upon. </a:t>
            </a:r>
          </a:p>
        </p:txBody>
      </p:sp>
    </p:spTree>
    <p:extLst>
      <p:ext uri="{BB962C8B-B14F-4D97-AF65-F5344CB8AC3E}">
        <p14:creationId xmlns:p14="http://schemas.microsoft.com/office/powerpoint/2010/main" val="1416649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9A1E-91F1-C941-93A2-F9F97CFB2035}"/>
              </a:ext>
            </a:extLst>
          </p:cNvPr>
          <p:cNvSpPr>
            <a:spLocks noGrp="1"/>
          </p:cNvSpPr>
          <p:nvPr>
            <p:ph type="title"/>
          </p:nvPr>
        </p:nvSpPr>
        <p:spPr/>
        <p:txBody>
          <a:bodyPr/>
          <a:lstStyle/>
          <a:p>
            <a:r>
              <a:rPr lang="en-US" dirty="0"/>
              <a:t>Exporting Data</a:t>
            </a:r>
          </a:p>
        </p:txBody>
      </p:sp>
      <p:sp>
        <p:nvSpPr>
          <p:cNvPr id="3" name="Content Placeholder 2">
            <a:extLst>
              <a:ext uri="{FF2B5EF4-FFF2-40B4-BE49-F238E27FC236}">
                <a16:creationId xmlns:a16="http://schemas.microsoft.com/office/drawing/2014/main" id="{78FCAE6F-4CA1-4E49-8FCA-72E919B08270}"/>
              </a:ext>
            </a:extLst>
          </p:cNvPr>
          <p:cNvSpPr>
            <a:spLocks noGrp="1"/>
          </p:cNvSpPr>
          <p:nvPr>
            <p:ph idx="1"/>
          </p:nvPr>
        </p:nvSpPr>
        <p:spPr/>
        <p:txBody>
          <a:bodyPr/>
          <a:lstStyle/>
          <a:p>
            <a:r>
              <a:rPr lang="en-US" dirty="0"/>
              <a:t>While imparting data into agent-based models is important, so is the exportation during and after the simulation has been run. </a:t>
            </a:r>
          </a:p>
          <a:p>
            <a:r>
              <a:rPr lang="en-US" dirty="0"/>
              <a:t>Some agent-based modelling packages (e.g. Repast and MASON) provide tools to create new shapefiles, while all support some sort of export functionality – the simplest of these being the ability to create plain text (.txt) files</a:t>
            </a:r>
          </a:p>
        </p:txBody>
      </p:sp>
    </p:spTree>
    <p:extLst>
      <p:ext uri="{BB962C8B-B14F-4D97-AF65-F5344CB8AC3E}">
        <p14:creationId xmlns:p14="http://schemas.microsoft.com/office/powerpoint/2010/main" val="216464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A189-6797-074A-A55F-8E44B759C54E}"/>
              </a:ext>
            </a:extLst>
          </p:cNvPr>
          <p:cNvSpPr>
            <a:spLocks noGrp="1"/>
          </p:cNvSpPr>
          <p:nvPr>
            <p:ph type="title"/>
          </p:nvPr>
        </p:nvSpPr>
        <p:spPr/>
        <p:txBody>
          <a:bodyPr>
            <a:normAutofit/>
          </a:bodyPr>
          <a:lstStyle/>
          <a:p>
            <a:r>
              <a:rPr lang="en-US" dirty="0"/>
              <a:t>An Example of Taking Attribute Data from a Model and then Exploring it in a GIS. </a:t>
            </a:r>
          </a:p>
        </p:txBody>
      </p:sp>
      <p:pic>
        <p:nvPicPr>
          <p:cNvPr id="5" name="Content Placeholder 4" descr="A picture containing screenshot&#10;&#10;Description automatically generated">
            <a:extLst>
              <a:ext uri="{FF2B5EF4-FFF2-40B4-BE49-F238E27FC236}">
                <a16:creationId xmlns:a16="http://schemas.microsoft.com/office/drawing/2014/main" id="{C4FE0B78-11A7-7B4D-8ED7-72F900B832C8}"/>
              </a:ext>
            </a:extLst>
          </p:cNvPr>
          <p:cNvPicPr>
            <a:picLocks noGrp="1" noChangeAspect="1"/>
          </p:cNvPicPr>
          <p:nvPr>
            <p:ph idx="1"/>
          </p:nvPr>
        </p:nvPicPr>
        <p:blipFill>
          <a:blip r:embed="rId3"/>
          <a:stretch>
            <a:fillRect/>
          </a:stretch>
        </p:blipFill>
        <p:spPr>
          <a:xfrm>
            <a:off x="1676400" y="1690688"/>
            <a:ext cx="8839200" cy="3848100"/>
          </a:xfrm>
        </p:spPr>
      </p:pic>
      <p:sp>
        <p:nvSpPr>
          <p:cNvPr id="6" name="TextBox 5">
            <a:extLst>
              <a:ext uri="{FF2B5EF4-FFF2-40B4-BE49-F238E27FC236}">
                <a16:creationId xmlns:a16="http://schemas.microsoft.com/office/drawing/2014/main" id="{B58144F1-59B4-FA4A-BEA6-82625E449E2C}"/>
              </a:ext>
            </a:extLst>
          </p:cNvPr>
          <p:cNvSpPr txBox="1"/>
          <p:nvPr/>
        </p:nvSpPr>
        <p:spPr>
          <a:xfrm>
            <a:off x="311727" y="5925344"/>
            <a:ext cx="117001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Here, agents are exported from a </a:t>
            </a:r>
            <a:r>
              <a:rPr lang="en-US" dirty="0">
                <a:hlinkClick r:id="rId4"/>
              </a:rPr>
              <a:t>RepastJ model of segregation </a:t>
            </a:r>
            <a:r>
              <a:rPr lang="en-US" dirty="0"/>
              <a:t>as a point shapefile. Their locations are then used to calculate the population density using ArcGIS</a:t>
            </a:r>
          </a:p>
        </p:txBody>
      </p:sp>
    </p:spTree>
    <p:extLst>
      <p:ext uri="{BB962C8B-B14F-4D97-AF65-F5344CB8AC3E}">
        <p14:creationId xmlns:p14="http://schemas.microsoft.com/office/powerpoint/2010/main" val="1891184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10;&#10;Description automatically generated">
            <a:extLst>
              <a:ext uri="{FF2B5EF4-FFF2-40B4-BE49-F238E27FC236}">
                <a16:creationId xmlns:a16="http://schemas.microsoft.com/office/drawing/2014/main" id="{0ACBF11E-6F65-F946-BDA5-B17FC8246AD1}"/>
              </a:ext>
            </a:extLst>
          </p:cNvPr>
          <p:cNvPicPr>
            <a:picLocks noChangeAspect="1"/>
          </p:cNvPicPr>
          <p:nvPr/>
        </p:nvPicPr>
        <p:blipFill>
          <a:blip r:embed="rId3"/>
          <a:stretch>
            <a:fillRect/>
          </a:stretch>
        </p:blipFill>
        <p:spPr>
          <a:xfrm>
            <a:off x="4481745" y="365125"/>
            <a:ext cx="7710255" cy="5973330"/>
          </a:xfrm>
          <a:prstGeom prst="rect">
            <a:avLst/>
          </a:prstGeom>
        </p:spPr>
      </p:pic>
      <p:sp>
        <p:nvSpPr>
          <p:cNvPr id="2" name="Title 1">
            <a:extLst>
              <a:ext uri="{FF2B5EF4-FFF2-40B4-BE49-F238E27FC236}">
                <a16:creationId xmlns:a16="http://schemas.microsoft.com/office/drawing/2014/main" id="{30630D1C-C397-FE46-ABB9-F2D89899ED46}"/>
              </a:ext>
            </a:extLst>
          </p:cNvPr>
          <p:cNvSpPr>
            <a:spLocks noGrp="1"/>
          </p:cNvSpPr>
          <p:nvPr>
            <p:ph type="title"/>
          </p:nvPr>
        </p:nvSpPr>
        <p:spPr>
          <a:xfrm>
            <a:off x="253545" y="365125"/>
            <a:ext cx="6366711" cy="1325563"/>
          </a:xfrm>
        </p:spPr>
        <p:txBody>
          <a:bodyPr/>
          <a:lstStyle/>
          <a:p>
            <a:r>
              <a:rPr lang="en-US" dirty="0"/>
              <a:t>Exporting Data: Segregation Model (Points)</a:t>
            </a:r>
          </a:p>
        </p:txBody>
      </p:sp>
      <p:sp>
        <p:nvSpPr>
          <p:cNvPr id="3" name="Content Placeholder 2">
            <a:extLst>
              <a:ext uri="{FF2B5EF4-FFF2-40B4-BE49-F238E27FC236}">
                <a16:creationId xmlns:a16="http://schemas.microsoft.com/office/drawing/2014/main" id="{A8D16235-FDF7-AF47-AD9D-BE13EF3098BB}"/>
              </a:ext>
            </a:extLst>
          </p:cNvPr>
          <p:cNvSpPr>
            <a:spLocks noGrp="1"/>
          </p:cNvSpPr>
          <p:nvPr>
            <p:ph idx="1"/>
          </p:nvPr>
        </p:nvSpPr>
        <p:spPr>
          <a:xfrm>
            <a:off x="253545" y="1825625"/>
            <a:ext cx="4297673" cy="4667250"/>
          </a:xfrm>
        </p:spPr>
        <p:txBody>
          <a:bodyPr>
            <a:normAutofit fontScale="70000" lnSpcReduction="20000"/>
          </a:bodyPr>
          <a:lstStyle/>
          <a:p>
            <a:r>
              <a:rPr lang="en-US" dirty="0"/>
              <a:t>An example of taking attribute data from the </a:t>
            </a:r>
            <a:r>
              <a:rPr lang="en-US" dirty="0">
                <a:hlinkClick r:id="rId4"/>
              </a:rPr>
              <a:t>NetLogo Schelling model </a:t>
            </a:r>
            <a:r>
              <a:rPr lang="en-US" dirty="0"/>
              <a:t>and displaying it in a GIS. </a:t>
            </a:r>
          </a:p>
          <a:p>
            <a:r>
              <a:rPr lang="en-US" dirty="0"/>
              <a:t>Agents are exported from the Schelling model as a .txt file at the start and end of the simulation. </a:t>
            </a:r>
          </a:p>
          <a:p>
            <a:r>
              <a:rPr lang="en-US" dirty="0"/>
              <a:t>They are displayed in a GIS. Initially there are 1320 agents distributed over 118 polygons (of which 75 are blue, 75 are red, 38 are unoccupied). </a:t>
            </a:r>
          </a:p>
          <a:p>
            <a:r>
              <a:rPr lang="en-US" dirty="0"/>
              <a:t>Each agent has a preference to be in an area where 60% of their neighbors are of the same color. </a:t>
            </a:r>
          </a:p>
          <a:p>
            <a:r>
              <a:rPr lang="en-US" dirty="0"/>
              <a:t>Over the course of the simulation this results in agents moving and altering the population and colors of the polygons (114 blue, 58 red, 16 unoccupied).</a:t>
            </a:r>
          </a:p>
          <a:p>
            <a:endParaRPr lang="en-US" dirty="0"/>
          </a:p>
          <a:p>
            <a:endParaRPr lang="en-US" dirty="0"/>
          </a:p>
        </p:txBody>
      </p:sp>
    </p:spTree>
    <p:extLst>
      <p:ext uri="{BB962C8B-B14F-4D97-AF65-F5344CB8AC3E}">
        <p14:creationId xmlns:p14="http://schemas.microsoft.com/office/powerpoint/2010/main" val="1414933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EFA7-EA7B-4448-8F40-97CB4850005C}"/>
              </a:ext>
            </a:extLst>
          </p:cNvPr>
          <p:cNvSpPr>
            <a:spLocks noGrp="1"/>
          </p:cNvSpPr>
          <p:nvPr>
            <p:ph type="title"/>
          </p:nvPr>
        </p:nvSpPr>
        <p:spPr/>
        <p:txBody>
          <a:bodyPr/>
          <a:lstStyle/>
          <a:p>
            <a:r>
              <a:rPr lang="en-US" dirty="0"/>
              <a:t>Exporting Data: Urban Growth</a:t>
            </a:r>
          </a:p>
        </p:txBody>
      </p:sp>
      <p:pic>
        <p:nvPicPr>
          <p:cNvPr id="5" name="Content Placeholder 4" descr="A close up of a map&#10;&#10;Description automatically generated">
            <a:extLst>
              <a:ext uri="{FF2B5EF4-FFF2-40B4-BE49-F238E27FC236}">
                <a16:creationId xmlns:a16="http://schemas.microsoft.com/office/drawing/2014/main" id="{CCABBFAF-46EF-6043-898F-6A327F1C8500}"/>
              </a:ext>
            </a:extLst>
          </p:cNvPr>
          <p:cNvPicPr>
            <a:picLocks noGrp="1" noChangeAspect="1"/>
          </p:cNvPicPr>
          <p:nvPr>
            <p:ph idx="1"/>
          </p:nvPr>
        </p:nvPicPr>
        <p:blipFill>
          <a:blip r:embed="rId3"/>
          <a:stretch>
            <a:fillRect/>
          </a:stretch>
        </p:blipFill>
        <p:spPr>
          <a:xfrm>
            <a:off x="700997" y="1460500"/>
            <a:ext cx="7603461" cy="5032375"/>
          </a:xfrm>
        </p:spPr>
      </p:pic>
      <p:sp>
        <p:nvSpPr>
          <p:cNvPr id="6" name="TextBox 5">
            <a:extLst>
              <a:ext uri="{FF2B5EF4-FFF2-40B4-BE49-F238E27FC236}">
                <a16:creationId xmlns:a16="http://schemas.microsoft.com/office/drawing/2014/main" id="{2154D717-4652-A94B-BC1C-F0B9E80CFC0F}"/>
              </a:ext>
            </a:extLst>
          </p:cNvPr>
          <p:cNvSpPr txBox="1"/>
          <p:nvPr/>
        </p:nvSpPr>
        <p:spPr>
          <a:xfrm>
            <a:off x="7209946" y="1359895"/>
            <a:ext cx="4677253" cy="2308324"/>
          </a:xfrm>
          <a:prstGeom prst="rect">
            <a:avLst/>
          </a:prstGeom>
          <a:noFill/>
        </p:spPr>
        <p:txBody>
          <a:bodyPr wrap="square" rtlCol="0">
            <a:spAutoFit/>
          </a:bodyPr>
          <a:lstStyle/>
          <a:p>
            <a:r>
              <a:rPr lang="en-US" sz="2400" dirty="0"/>
              <a:t>Exporting raster data from a simple urban growth NetLogo model and visualizing it in a GIS for further analysis. In this example the model ran for 100 time steps and the area urbanized went from 21% to 92%</a:t>
            </a:r>
          </a:p>
        </p:txBody>
      </p:sp>
      <p:sp>
        <p:nvSpPr>
          <p:cNvPr id="7" name="TextBox 6">
            <a:extLst>
              <a:ext uri="{FF2B5EF4-FFF2-40B4-BE49-F238E27FC236}">
                <a16:creationId xmlns:a16="http://schemas.microsoft.com/office/drawing/2014/main" id="{C3E451FF-5D88-6642-9AF6-E0CAF27C617E}"/>
              </a:ext>
            </a:extLst>
          </p:cNvPr>
          <p:cNvSpPr txBox="1"/>
          <p:nvPr/>
        </p:nvSpPr>
        <p:spPr>
          <a:xfrm>
            <a:off x="9123218" y="6308209"/>
            <a:ext cx="2578591" cy="369332"/>
          </a:xfrm>
          <a:prstGeom prst="rect">
            <a:avLst/>
          </a:prstGeom>
          <a:noFill/>
        </p:spPr>
        <p:txBody>
          <a:bodyPr wrap="none" rtlCol="0">
            <a:spAutoFit/>
          </a:bodyPr>
          <a:lstStyle/>
          <a:p>
            <a:r>
              <a:rPr lang="en-US" dirty="0"/>
              <a:t>See </a:t>
            </a:r>
            <a:r>
              <a:rPr lang="en-US" dirty="0">
                <a:hlinkClick r:id="rId4"/>
              </a:rPr>
              <a:t>Urban Growth Model</a:t>
            </a:r>
            <a:endParaRPr lang="en-US" dirty="0"/>
          </a:p>
        </p:txBody>
      </p:sp>
    </p:spTree>
    <p:extLst>
      <p:ext uri="{BB962C8B-B14F-4D97-AF65-F5344CB8AC3E}">
        <p14:creationId xmlns:p14="http://schemas.microsoft.com/office/powerpoint/2010/main" val="2944598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4DB1-5B39-6240-A488-E2304C760CD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4040B5-295B-8448-89EC-2BFE67BBFF73}"/>
              </a:ext>
            </a:extLst>
          </p:cNvPr>
          <p:cNvSpPr>
            <a:spLocks noGrp="1"/>
          </p:cNvSpPr>
          <p:nvPr>
            <p:ph idx="1"/>
          </p:nvPr>
        </p:nvSpPr>
        <p:spPr/>
        <p:txBody>
          <a:bodyPr>
            <a:normAutofit fontScale="92500" lnSpcReduction="10000"/>
          </a:bodyPr>
          <a:lstStyle/>
          <a:p>
            <a:r>
              <a:rPr lang="en-US" dirty="0"/>
              <a:t>This chapter has highlighted the ability to import and export geospatial data in both raster and vector formats (via a loose coupling approach).</a:t>
            </a:r>
          </a:p>
          <a:p>
            <a:r>
              <a:rPr lang="en-US" dirty="0"/>
              <a:t>Both types of formats have their advantages and disadvantages. </a:t>
            </a:r>
          </a:p>
          <a:p>
            <a:pPr lvl="1"/>
            <a:r>
              <a:rPr lang="en-US" dirty="0"/>
              <a:t>E.g., topological calculations (such as neighborhood calculations, the distance between two points, and point-in-polygon operations) are expensive in terms of execution speed, thus limiting the performance of a vector-based model.</a:t>
            </a:r>
          </a:p>
          <a:p>
            <a:r>
              <a:rPr lang="en-US" dirty="0"/>
              <a:t>By adding real-world geographical information to agent-based models we now not only have the ability to model actual decision-making units such as individuals, households but also can account for the influence of specific local conditions.</a:t>
            </a:r>
          </a:p>
          <a:p>
            <a:r>
              <a:rPr lang="en-US" dirty="0"/>
              <a:t>GIS data can be used to create artificial populations and agent descriptions based on data about the area under investigation</a:t>
            </a:r>
          </a:p>
          <a:p>
            <a:endParaRPr lang="en-US" dirty="0"/>
          </a:p>
          <a:p>
            <a:endParaRPr lang="en-US" dirty="0"/>
          </a:p>
        </p:txBody>
      </p:sp>
    </p:spTree>
    <p:extLst>
      <p:ext uri="{BB962C8B-B14F-4D97-AF65-F5344CB8AC3E}">
        <p14:creationId xmlns:p14="http://schemas.microsoft.com/office/powerpoint/2010/main" val="578929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fontScale="77500" lnSpcReduction="20000"/>
          </a:bodyPr>
          <a:lstStyle/>
          <a:p>
            <a:r>
              <a:rPr lang="en-US" dirty="0"/>
              <a:t>More information about GIS functionality in NetLogo readers are referred to: </a:t>
            </a:r>
            <a:r>
              <a:rPr lang="en-US" dirty="0">
                <a:hlinkClick r:id="rId2"/>
              </a:rPr>
              <a:t>https://ccl.northwestern.edu/netlogo/docs/gis.html</a:t>
            </a:r>
            <a:r>
              <a:rPr lang="en-US" dirty="0"/>
              <a:t>  along with the NetLogo GitHub page: </a:t>
            </a:r>
            <a:r>
              <a:rPr lang="en-US" dirty="0">
                <a:hlinkClick r:id="rId3"/>
              </a:rPr>
              <a:t>https://github.com/NetLogo/GIS-Extension</a:t>
            </a:r>
            <a:r>
              <a:rPr lang="en-US" dirty="0"/>
              <a:t> </a:t>
            </a:r>
          </a:p>
          <a:p>
            <a:r>
              <a:rPr lang="en-US" dirty="0"/>
              <a:t>While the website Simulating Complexity </a:t>
            </a:r>
            <a:r>
              <a:rPr lang="en-US" dirty="0">
                <a:hlinkClick r:id="rId4"/>
              </a:rPr>
              <a:t>https://simulatingcomplexity.wordpress.com/2014/08/20/turtles-in-space-integrating-gis-and-netlogo</a:t>
            </a:r>
            <a:r>
              <a:rPr lang="en-US" dirty="0"/>
              <a:t> provides a good tutorial on integrating GIS into NetLogo.</a:t>
            </a:r>
          </a:p>
          <a:p>
            <a:r>
              <a:rPr lang="en-US" dirty="0"/>
              <a:t>Key texts about the integration of GIS and agent-based modelling, readers are referred to:</a:t>
            </a:r>
          </a:p>
          <a:p>
            <a:pPr lvl="1"/>
            <a:r>
              <a:rPr lang="en-US" dirty="0"/>
              <a:t>Crooks, A.T. and Castle, C. (2012), 'The Integration of Agent-Based Modelling and Geographical Information for Geospatial Simulation', in Heppenstall, A., Crooks, A.T., See, L.M. and Batty, M. (eds.), </a:t>
            </a:r>
            <a:r>
              <a:rPr lang="en-US" i="1" dirty="0"/>
              <a:t>Agent-based Models of Geographical Systems</a:t>
            </a:r>
            <a:r>
              <a:rPr lang="en-US" dirty="0"/>
              <a:t>, Springer, New York, NY, pp. 219-252.</a:t>
            </a:r>
          </a:p>
          <a:p>
            <a:pPr lvl="1"/>
            <a:r>
              <a:rPr lang="en-US" dirty="0"/>
              <a:t>Maguire, D.J., Batty, M. and Goodchild M, F. (eds.) (2005), </a:t>
            </a:r>
            <a:r>
              <a:rPr lang="en-US" i="1" dirty="0"/>
              <a:t>GIS, Spatial Analysis and Modelling</a:t>
            </a:r>
            <a:r>
              <a:rPr lang="en-US" dirty="0"/>
              <a:t>, ESRI Press, Redlands, CA.</a:t>
            </a:r>
          </a:p>
          <a:p>
            <a:pPr lvl="1"/>
            <a:r>
              <a:rPr lang="en-US" dirty="0"/>
              <a:t>Westervelt, J.D. (2002), 'Geographic Information Systems and Agent-Based Modelling', in </a:t>
            </a:r>
            <a:r>
              <a:rPr lang="en-US" dirty="0" err="1"/>
              <a:t>Gimblett</a:t>
            </a:r>
            <a:r>
              <a:rPr lang="en-US" dirty="0"/>
              <a:t>, H.R. (ed.) </a:t>
            </a:r>
            <a:r>
              <a:rPr lang="en-US" i="1" dirty="0"/>
              <a:t>Integrating Geographic Information Systems and Agent-Based Modelling Techniques for Simulating Social and Ecological Processes, Oxford University Press, Oxford, UK, pp. 83-104.</a:t>
            </a:r>
          </a:p>
        </p:txBody>
      </p:sp>
    </p:spTree>
    <p:extLst>
      <p:ext uri="{BB962C8B-B14F-4D97-AF65-F5344CB8AC3E}">
        <p14:creationId xmlns:p14="http://schemas.microsoft.com/office/powerpoint/2010/main" val="815167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https://github.com/abmgis/abmgis/tree/master/Chapter06-IntegratingABMandGIS</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A57B-3659-D441-B2C4-B730D84E5E76}"/>
              </a:ext>
            </a:extLst>
          </p:cNvPr>
          <p:cNvSpPr>
            <a:spLocks noGrp="1"/>
          </p:cNvSpPr>
          <p:nvPr>
            <p:ph type="title"/>
          </p:nvPr>
        </p:nvSpPr>
        <p:spPr/>
        <p:txBody>
          <a:bodyPr/>
          <a:lstStyle/>
          <a:p>
            <a:r>
              <a:rPr lang="en-US" dirty="0"/>
              <a:t>Space in agent-based models</a:t>
            </a:r>
          </a:p>
        </p:txBody>
      </p:sp>
      <p:sp>
        <p:nvSpPr>
          <p:cNvPr id="3" name="Content Placeholder 2">
            <a:extLst>
              <a:ext uri="{FF2B5EF4-FFF2-40B4-BE49-F238E27FC236}">
                <a16:creationId xmlns:a16="http://schemas.microsoft.com/office/drawing/2014/main" id="{2B8885B2-5CA1-4E40-BF1A-CD633DB7BCA8}"/>
              </a:ext>
            </a:extLst>
          </p:cNvPr>
          <p:cNvSpPr>
            <a:spLocks noGrp="1"/>
          </p:cNvSpPr>
          <p:nvPr>
            <p:ph idx="1"/>
          </p:nvPr>
        </p:nvSpPr>
        <p:spPr/>
        <p:txBody>
          <a:bodyPr>
            <a:normAutofit lnSpcReduction="10000"/>
          </a:bodyPr>
          <a:lstStyle/>
          <a:p>
            <a:r>
              <a:rPr lang="en-US" dirty="0"/>
              <a:t>Space within agent-based models serves two purposes: firstly, it contains the agents; and secondly, it defines the spatial relationships between the agents and controls their movement. Spatial data allows us to:</a:t>
            </a:r>
          </a:p>
          <a:p>
            <a:r>
              <a:rPr lang="en-US" dirty="0"/>
              <a:t>Document the macro-phenomena.</a:t>
            </a:r>
          </a:p>
          <a:p>
            <a:pPr lvl="1"/>
            <a:r>
              <a:rPr lang="en-US" dirty="0"/>
              <a:t>Inform micro-level process modelling – drivers of change (e.g. calculating accessibility indices’ impact on house prices or analysis of land-use histories).</a:t>
            </a:r>
          </a:p>
          <a:p>
            <a:pPr lvl="1"/>
            <a:r>
              <a:rPr lang="en-US" dirty="0"/>
              <a:t>Derive maps of the agents’ environments (e.g. of physical networks such as roads for the agents to inhabit).</a:t>
            </a:r>
          </a:p>
          <a:p>
            <a:pPr lvl="1"/>
            <a:r>
              <a:rPr lang="en-US" dirty="0"/>
              <a:t>Derive demographic variables for agent populations.</a:t>
            </a:r>
          </a:p>
          <a:p>
            <a:pPr lvl="1"/>
            <a:r>
              <a:rPr lang="en-US" dirty="0"/>
              <a:t>Use macro-data for model validation, thus providing an independent test of the micro-level processes encoded in the model.</a:t>
            </a:r>
          </a:p>
        </p:txBody>
      </p:sp>
    </p:spTree>
    <p:extLst>
      <p:ext uri="{BB962C8B-B14F-4D97-AF65-F5344CB8AC3E}">
        <p14:creationId xmlns:p14="http://schemas.microsoft.com/office/powerpoint/2010/main" val="121632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2E83-EE43-B743-92D9-D9F84FFFE2C2}"/>
              </a:ext>
            </a:extLst>
          </p:cNvPr>
          <p:cNvSpPr>
            <a:spLocks noGrp="1"/>
          </p:cNvSpPr>
          <p:nvPr>
            <p:ph type="title"/>
          </p:nvPr>
        </p:nvSpPr>
        <p:spPr/>
        <p:txBody>
          <a:bodyPr/>
          <a:lstStyle/>
          <a:p>
            <a:r>
              <a:rPr lang="en-US" dirty="0"/>
              <a:t>Coupling and Embedding GIS and Agent-based Models</a:t>
            </a:r>
          </a:p>
        </p:txBody>
      </p:sp>
      <p:pic>
        <p:nvPicPr>
          <p:cNvPr id="7" name="Content Placeholder 6" descr="A screenshot of a cell phone&#10;&#10;Description automatically generated">
            <a:extLst>
              <a:ext uri="{FF2B5EF4-FFF2-40B4-BE49-F238E27FC236}">
                <a16:creationId xmlns:a16="http://schemas.microsoft.com/office/drawing/2014/main" id="{7F0EAEDF-D0CA-0041-BA94-B9840C6F156F}"/>
              </a:ext>
            </a:extLst>
          </p:cNvPr>
          <p:cNvPicPr>
            <a:picLocks noGrp="1" noChangeAspect="1"/>
          </p:cNvPicPr>
          <p:nvPr>
            <p:ph idx="1"/>
          </p:nvPr>
        </p:nvPicPr>
        <p:blipFill>
          <a:blip r:embed="rId2"/>
          <a:stretch>
            <a:fillRect/>
          </a:stretch>
        </p:blipFill>
        <p:spPr>
          <a:xfrm>
            <a:off x="1544320" y="1690688"/>
            <a:ext cx="8570846" cy="4416076"/>
          </a:xfrm>
        </p:spPr>
      </p:pic>
      <p:sp>
        <p:nvSpPr>
          <p:cNvPr id="8" name="TextBox 7">
            <a:extLst>
              <a:ext uri="{FF2B5EF4-FFF2-40B4-BE49-F238E27FC236}">
                <a16:creationId xmlns:a16="http://schemas.microsoft.com/office/drawing/2014/main" id="{2233FB20-0B85-1140-A8EB-38F1092B551C}"/>
              </a:ext>
            </a:extLst>
          </p:cNvPr>
          <p:cNvSpPr txBox="1"/>
          <p:nvPr/>
        </p:nvSpPr>
        <p:spPr>
          <a:xfrm>
            <a:off x="838200" y="6308209"/>
            <a:ext cx="10808208" cy="369332"/>
          </a:xfrm>
          <a:prstGeom prst="rect">
            <a:avLst/>
          </a:prstGeom>
          <a:noFill/>
        </p:spPr>
        <p:txBody>
          <a:bodyPr wrap="square" rtlCol="0">
            <a:spAutoFit/>
          </a:bodyPr>
          <a:lstStyle/>
          <a:p>
            <a:r>
              <a:rPr lang="en-US" dirty="0"/>
              <a:t>Loose coupling is the approach we take in this book and is also the norm in many agent-based modelling toolkits</a:t>
            </a:r>
          </a:p>
        </p:txBody>
      </p:sp>
    </p:spTree>
    <p:extLst>
      <p:ext uri="{BB962C8B-B14F-4D97-AF65-F5344CB8AC3E}">
        <p14:creationId xmlns:p14="http://schemas.microsoft.com/office/powerpoint/2010/main" val="125560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641C-E89D-0E49-9634-F4D917F709D7}"/>
              </a:ext>
            </a:extLst>
          </p:cNvPr>
          <p:cNvSpPr>
            <a:spLocks noGrp="1"/>
          </p:cNvSpPr>
          <p:nvPr>
            <p:ph type="title"/>
          </p:nvPr>
        </p:nvSpPr>
        <p:spPr/>
        <p:txBody>
          <a:bodyPr/>
          <a:lstStyle/>
          <a:p>
            <a:r>
              <a:rPr lang="en-US" dirty="0"/>
              <a:t>Tools for Constructing and Developing Agent-based Models</a:t>
            </a:r>
          </a:p>
        </p:txBody>
      </p:sp>
      <p:sp>
        <p:nvSpPr>
          <p:cNvPr id="3" name="Content Placeholder 2">
            <a:extLst>
              <a:ext uri="{FF2B5EF4-FFF2-40B4-BE49-F238E27FC236}">
                <a16:creationId xmlns:a16="http://schemas.microsoft.com/office/drawing/2014/main" id="{7825A35A-E587-1E40-8749-F6686191DB26}"/>
              </a:ext>
            </a:extLst>
          </p:cNvPr>
          <p:cNvSpPr>
            <a:spLocks noGrp="1"/>
          </p:cNvSpPr>
          <p:nvPr>
            <p:ph idx="1"/>
          </p:nvPr>
        </p:nvSpPr>
        <p:spPr/>
        <p:txBody>
          <a:bodyPr>
            <a:normAutofit fontScale="92500" lnSpcReduction="10000"/>
          </a:bodyPr>
          <a:lstStyle/>
          <a:p>
            <a:r>
              <a:rPr lang="en-US" dirty="0"/>
              <a:t>Traditionally the building of agent-based models required development from scratch using conventional programming languages such as C++, Java and Python.</a:t>
            </a:r>
          </a:p>
          <a:p>
            <a:pPr lvl="1"/>
            <a:r>
              <a:rPr lang="en-US" dirty="0"/>
              <a:t>Which can be time consuming </a:t>
            </a:r>
          </a:p>
          <a:p>
            <a:r>
              <a:rPr lang="en-US" dirty="0"/>
              <a:t>However, over the years several agent-based modelling toolkits have been developed which allow for more ease with respect to the development of agent-based models</a:t>
            </a:r>
          </a:p>
          <a:p>
            <a:pPr lvl="1"/>
            <a:r>
              <a:rPr lang="en-US" dirty="0"/>
              <a:t>Toolkits reduce the burden that modelers face in programming parts of a simulation that are not content-specific (e.g. GUIs, data import and export, visualization/display of the model). </a:t>
            </a:r>
          </a:p>
          <a:p>
            <a:pPr lvl="1"/>
            <a:r>
              <a:rPr lang="en-US" dirty="0"/>
              <a:t>Toolkits also increase the reliability and efficiency of the model, because complex parts have often been created and optimized by professional developers as standardized modelling functions</a:t>
            </a:r>
          </a:p>
        </p:txBody>
      </p:sp>
    </p:spTree>
    <p:extLst>
      <p:ext uri="{BB962C8B-B14F-4D97-AF65-F5344CB8AC3E}">
        <p14:creationId xmlns:p14="http://schemas.microsoft.com/office/powerpoint/2010/main" val="86213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7353-CDFF-7B46-A9D5-F3C33310186A}"/>
              </a:ext>
            </a:extLst>
          </p:cNvPr>
          <p:cNvSpPr>
            <a:spLocks noGrp="1"/>
          </p:cNvSpPr>
          <p:nvPr>
            <p:ph type="title"/>
          </p:nvPr>
        </p:nvSpPr>
        <p:spPr/>
        <p:txBody>
          <a:bodyPr/>
          <a:lstStyle/>
          <a:p>
            <a:r>
              <a:rPr lang="en-US" dirty="0"/>
              <a:t>Tools for Constructing and Developing Agent-based Models</a:t>
            </a:r>
          </a:p>
        </p:txBody>
      </p:sp>
      <p:pic>
        <p:nvPicPr>
          <p:cNvPr id="5" name="Content Placeholder 4" descr="A screenshot of a cell phone&#10;&#10;Description automatically generated">
            <a:extLst>
              <a:ext uri="{FF2B5EF4-FFF2-40B4-BE49-F238E27FC236}">
                <a16:creationId xmlns:a16="http://schemas.microsoft.com/office/drawing/2014/main" id="{52FEF42A-B2F3-C040-9C82-C114CA07AC02}"/>
              </a:ext>
            </a:extLst>
          </p:cNvPr>
          <p:cNvPicPr>
            <a:picLocks noGrp="1" noChangeAspect="1"/>
          </p:cNvPicPr>
          <p:nvPr>
            <p:ph idx="1"/>
          </p:nvPr>
        </p:nvPicPr>
        <p:blipFill>
          <a:blip r:embed="rId2"/>
          <a:stretch>
            <a:fillRect/>
          </a:stretch>
        </p:blipFill>
        <p:spPr>
          <a:xfrm>
            <a:off x="2077517" y="1824252"/>
            <a:ext cx="8036966" cy="4668623"/>
          </a:xfrm>
        </p:spPr>
      </p:pic>
    </p:spTree>
    <p:extLst>
      <p:ext uri="{BB962C8B-B14F-4D97-AF65-F5344CB8AC3E}">
        <p14:creationId xmlns:p14="http://schemas.microsoft.com/office/powerpoint/2010/main" val="401445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44102A-1CEF-B045-AAE2-E75FF04B5C79}"/>
              </a:ext>
            </a:extLst>
          </p:cNvPr>
          <p:cNvPicPr>
            <a:picLocks noGrp="1" noChangeAspect="1"/>
          </p:cNvPicPr>
          <p:nvPr>
            <p:ph idx="1"/>
          </p:nvPr>
        </p:nvPicPr>
        <p:blipFill>
          <a:blip r:embed="rId2"/>
          <a:stretch>
            <a:fillRect/>
          </a:stretch>
        </p:blipFill>
        <p:spPr>
          <a:xfrm>
            <a:off x="4772291" y="0"/>
            <a:ext cx="7304762" cy="6815059"/>
          </a:xfrm>
        </p:spPr>
      </p:pic>
      <p:sp>
        <p:nvSpPr>
          <p:cNvPr id="6" name="TextBox 5">
            <a:extLst>
              <a:ext uri="{FF2B5EF4-FFF2-40B4-BE49-F238E27FC236}">
                <a16:creationId xmlns:a16="http://schemas.microsoft.com/office/drawing/2014/main" id="{85C2092D-C391-214F-987C-5BD49D93DEA8}"/>
              </a:ext>
            </a:extLst>
          </p:cNvPr>
          <p:cNvSpPr txBox="1"/>
          <p:nvPr/>
        </p:nvSpPr>
        <p:spPr>
          <a:xfrm>
            <a:off x="838200" y="2319033"/>
            <a:ext cx="3561818" cy="3139321"/>
          </a:xfrm>
          <a:prstGeom prst="rect">
            <a:avLst/>
          </a:prstGeom>
          <a:noFill/>
        </p:spPr>
        <p:txBody>
          <a:bodyPr wrap="square" rtlCol="0">
            <a:spAutoFit/>
          </a:bodyPr>
          <a:lstStyle/>
          <a:p>
            <a:pPr marL="342900" indent="-342900">
              <a:buFont typeface="+mj-lt"/>
              <a:buAutoNum type="alphaLcPeriod"/>
            </a:pPr>
            <a:r>
              <a:rPr lang="en-US" dirty="0"/>
              <a:t>Agents (red) exiting a building based on raster data and the resulting trails (yellow). </a:t>
            </a:r>
          </a:p>
          <a:p>
            <a:pPr marL="342900" indent="-342900">
              <a:buFont typeface="+mj-lt"/>
              <a:buAutoNum type="alphaLcPeriod"/>
            </a:pPr>
            <a:r>
              <a:rPr lang="en-US" dirty="0"/>
              <a:t>An urban growth model where red areas represent new developments. </a:t>
            </a:r>
          </a:p>
          <a:p>
            <a:pPr marL="342900" indent="-342900">
              <a:buFont typeface="+mj-lt"/>
              <a:buAutoNum type="alphaLcPeriod"/>
            </a:pPr>
            <a:r>
              <a:rPr lang="en-US" dirty="0"/>
              <a:t>A Schelling type of model using census areas in Washington DC as its spatial environment.</a:t>
            </a:r>
          </a:p>
          <a:p>
            <a:pPr marL="342900" indent="-342900">
              <a:buFont typeface="+mj-lt"/>
              <a:buAutoNum type="alphaLcPeriod"/>
            </a:pPr>
            <a:r>
              <a:rPr lang="en-US" dirty="0"/>
              <a:t>Agents (red circles) moving along on sidewalks (grey lines).</a:t>
            </a:r>
          </a:p>
        </p:txBody>
      </p:sp>
      <p:sp>
        <p:nvSpPr>
          <p:cNvPr id="2" name="Title 1">
            <a:extLst>
              <a:ext uri="{FF2B5EF4-FFF2-40B4-BE49-F238E27FC236}">
                <a16:creationId xmlns:a16="http://schemas.microsoft.com/office/drawing/2014/main" id="{7DF62CD1-B271-0D4A-859A-05BC09EDA1D2}"/>
              </a:ext>
            </a:extLst>
          </p:cNvPr>
          <p:cNvSpPr>
            <a:spLocks noGrp="1"/>
          </p:cNvSpPr>
          <p:nvPr>
            <p:ph type="title"/>
          </p:nvPr>
        </p:nvSpPr>
        <p:spPr>
          <a:xfrm>
            <a:off x="838200" y="365125"/>
            <a:ext cx="6027082" cy="1325563"/>
          </a:xfrm>
        </p:spPr>
        <p:txBody>
          <a:bodyPr/>
          <a:lstStyle/>
          <a:p>
            <a:r>
              <a:rPr lang="en-US" dirty="0"/>
              <a:t>A Selection of MASON Spatial Models</a:t>
            </a:r>
          </a:p>
        </p:txBody>
      </p:sp>
    </p:spTree>
    <p:extLst>
      <p:ext uri="{BB962C8B-B14F-4D97-AF65-F5344CB8AC3E}">
        <p14:creationId xmlns:p14="http://schemas.microsoft.com/office/powerpoint/2010/main" val="2308781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4000</Words>
  <Application>Microsoft Macintosh PowerPoint</Application>
  <PresentationFormat>Widescreen</PresentationFormat>
  <Paragraphs>264</Paragraphs>
  <Slides>46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Courier</vt:lpstr>
      <vt:lpstr>Helvetica</vt:lpstr>
      <vt:lpstr>Office Theme</vt:lpstr>
      <vt:lpstr>Chapter 6</vt:lpstr>
      <vt:lpstr>Learning Objectives</vt:lpstr>
      <vt:lpstr>Introduction</vt:lpstr>
      <vt:lpstr>Creating an ‘Artificial World’ from GIS Data</vt:lpstr>
      <vt:lpstr>Space in agent-based models</vt:lpstr>
      <vt:lpstr>Coupling and Embedding GIS and Agent-based Models</vt:lpstr>
      <vt:lpstr>Tools for Constructing and Developing Agent-based Models</vt:lpstr>
      <vt:lpstr>Tools for Constructing and Developing Agent-based Models</vt:lpstr>
      <vt:lpstr>A Selection of MASON Spatial Models</vt:lpstr>
      <vt:lpstr>A Selection of Repast Models</vt:lpstr>
      <vt:lpstr>A Selection of NetLogo Models</vt:lpstr>
      <vt:lpstr>A Selection of GAMA Models</vt:lpstr>
      <vt:lpstr>Integrating GIS Data into Agent-Based Models</vt:lpstr>
      <vt:lpstr>NetLogo’s GIS extension</vt:lpstr>
      <vt:lpstr>Using Raster Data in NetLogo</vt:lpstr>
      <vt:lpstr>Finding turtles or patches within von Neumann (8) or Moore (4) neighborhoods in NetLogo</vt:lpstr>
      <vt:lpstr>Raster Model Examples: Urban Growth and Pedestrian Modelling</vt:lpstr>
      <vt:lpstr>A SLEUTH-Type Model </vt:lpstr>
      <vt:lpstr>A Basic SLEUTH-Type Model </vt:lpstr>
      <vt:lpstr>A Simple Pedestrian Evacuation Model where Agents are Exiting a Room</vt:lpstr>
      <vt:lpstr>Code Example to move agents down a cost surface</vt:lpstr>
      <vt:lpstr>Pedestrian Modelling</vt:lpstr>
      <vt:lpstr>A simple hydrological model in which rain falls from the sky and flows downhill</vt:lpstr>
      <vt:lpstr>Detailed Raster Example: Rainfall Model</vt:lpstr>
      <vt:lpstr>Detailed Raster Example: Rainfall Model</vt:lpstr>
      <vt:lpstr>Detailed Raster Example: Rainfall Model</vt:lpstr>
      <vt:lpstr>Detailed Raster Example: Rainfall Model</vt:lpstr>
      <vt:lpstr>Detailed Raster Example: Rainfall Model</vt:lpstr>
      <vt:lpstr>Detailed Raster Example: Rainfall Model</vt:lpstr>
      <vt:lpstr>Summary of Raster Data in Agent-based Models</vt:lpstr>
      <vt:lpstr>Using Vector Data in NetLogo</vt:lpstr>
      <vt:lpstr>Detailed Vector Example: Schelling and Polygons</vt:lpstr>
      <vt:lpstr>The Schelling Segregation Model Implemented using Polygons as Agents</vt:lpstr>
      <vt:lpstr>The Schelling Segregation Model Implemented using Polygons as Agents</vt:lpstr>
      <vt:lpstr>Reading in a shapefile and Creating Agents within Polygons</vt:lpstr>
      <vt:lpstr>Reading in a Shapefile and Creating Agents within Polygons</vt:lpstr>
      <vt:lpstr>Setting the NetLogo patch size so that it Corresponds with some Vector GIS data</vt:lpstr>
      <vt:lpstr>Summary of Vector Data in Agent-based models</vt:lpstr>
      <vt:lpstr>Summary of Raster Data in Agent-based Models</vt:lpstr>
      <vt:lpstr>Exporting Data</vt:lpstr>
      <vt:lpstr>An Example of Taking Attribute Data from a Model and then Exploring it in a GIS. </vt:lpstr>
      <vt:lpstr>Exporting Data: Segregation Model (Points)</vt:lpstr>
      <vt:lpstr>Exporting Data: Urban Growth</vt:lpstr>
      <vt:lpstr>Discussion</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Andrew T Crooks</dc:creator>
  <cp:lastModifiedBy>Andrew T Crooks</cp:lastModifiedBy>
  <cp:revision>17</cp:revision>
  <dcterms:created xsi:type="dcterms:W3CDTF">2020-01-23T03:28:24Z</dcterms:created>
  <dcterms:modified xsi:type="dcterms:W3CDTF">2020-01-26T19:27:27Z</dcterms:modified>
</cp:coreProperties>
</file>